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Override PartName="/ppt/notesSlides/notesSlide16.xml" ContentType="application/vnd.openxmlformats-officedocument.presentationml.notesSlide+xml"/>
  <Default Extension="rels" ContentType="application/vnd.openxmlformats-package.relationships+xml"/>
  <Override PartName="/ppt/slides/slide10.xml" ContentType="application/vnd.openxmlformats-officedocument.presentationml.slide+xml"/>
  <Override PartName="/ppt/slideLayouts/slideLayout5.xml" ContentType="application/vnd.openxmlformats-officedocument.presentationml.slideLayout+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Default Extension="jpeg" ContentType="image/jpeg"/>
  <Override PartName="/ppt/notesSlides/notesSlide12.xml" ContentType="application/vnd.openxmlformats-officedocument.presentationml.notesSlide+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Override PartName="/ppt/slides/slide22.xml" ContentType="application/vnd.openxmlformats-officedocument.presentationml.slide+xml"/>
  <Override PartName="/ppt/slides/slide30.xml" ContentType="application/vnd.openxmlformats-officedocument.presentationml.slide+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notesSlides/notesSlide13.xml" ContentType="application/vnd.openxmlformats-officedocument.presentationml.notesSlide+xml"/>
  <Override PartName="/ppt/slides/slide27.xml" ContentType="application/vnd.openxmlformats-officedocument.presentationml.slide+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slides/slide23.xml" ContentType="application/vnd.openxmlformats-officedocument.presentationml.slide+xml"/>
  <Override PartName="/ppt/slides/slide31.xml" ContentType="application/vnd.openxmlformats-officedocument.presentationml.slide+xml"/>
  <Override PartName="/ppt/notesSlides/notesSlide6.xml" ContentType="application/vnd.openxmlformats-officedocument.presentationml.notesSlide+xml"/>
  <Default Extension="gif" ContentType="image/gif"/>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notesSlides/notesSlide14.xml" ContentType="application/vnd.openxmlformats-officedocument.presentationml.notesSlide+xml"/>
  <Override PartName="/ppt/slides/slide3.xml" ContentType="application/vnd.openxmlformats-officedocument.presentationml.slide+xml"/>
  <Override PartName="/ppt/slides/slide28.xml" ContentType="application/vnd.openxmlformats-officedocument.presentationml.slide+xml"/>
  <Override PartName="/ppt/commentAuthors.xml" ContentType="application/vnd.openxmlformats-officedocument.presentationml.commentAuthors+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5.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35"/>
  </p:notesMasterIdLst>
  <p:sldIdLst>
    <p:sldId id="257" r:id="rId2"/>
    <p:sldId id="362" r:id="rId3"/>
    <p:sldId id="338" r:id="rId4"/>
    <p:sldId id="353" r:id="rId5"/>
    <p:sldId id="360" r:id="rId6"/>
    <p:sldId id="356" r:id="rId7"/>
    <p:sldId id="359" r:id="rId8"/>
    <p:sldId id="358" r:id="rId9"/>
    <p:sldId id="357" r:id="rId10"/>
    <p:sldId id="263" r:id="rId11"/>
    <p:sldId id="363" r:id="rId12"/>
    <p:sldId id="364" r:id="rId13"/>
    <p:sldId id="367" r:id="rId14"/>
    <p:sldId id="327" r:id="rId15"/>
    <p:sldId id="346" r:id="rId16"/>
    <p:sldId id="354" r:id="rId17"/>
    <p:sldId id="352" r:id="rId18"/>
    <p:sldId id="349" r:id="rId19"/>
    <p:sldId id="372" r:id="rId20"/>
    <p:sldId id="351" r:id="rId21"/>
    <p:sldId id="348" r:id="rId22"/>
    <p:sldId id="370" r:id="rId23"/>
    <p:sldId id="350" r:id="rId24"/>
    <p:sldId id="366" r:id="rId25"/>
    <p:sldId id="369" r:id="rId26"/>
    <p:sldId id="345" r:id="rId27"/>
    <p:sldId id="368" r:id="rId28"/>
    <p:sldId id="355" r:id="rId29"/>
    <p:sldId id="371" r:id="rId30"/>
    <p:sldId id="347" r:id="rId31"/>
    <p:sldId id="365" r:id="rId32"/>
    <p:sldId id="339" r:id="rId33"/>
    <p:sldId id="258"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a="http://schemas.openxmlformats.org/drawingml/2006/main" xmlns:r="http://schemas.openxmlformats.org/officeDocument/2006/relationships" xmlns:p="http://schemas.openxmlformats.org/presentationml/2006/main" xmlns:p15="http://schemas.microsoft.com/office/powerpoint/2012/main" xmlns=""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1" name="Vong Sok" initials="VS" lastIdx="20" clrIdx="0">
    <p:extLst/>
  </p:cmAuthor>
  <p:cmAuthor id="2" name="Matthew Baird" initials="MB" lastIdx="1" clrIdx="1"/>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1F6D09"/>
    <a:srgbClr val="153D07"/>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FD5EFAAD-0ECE-453E-9831-46B23BE46B34}">
      <p15:chartTrackingRefBased xmlns:a="http://schemas.openxmlformats.org/drawingml/2006/main" xmlns:r="http://schemas.openxmlformats.org/officeDocument/2006/relationships" xmlns:p="http://schemas.openxmlformats.org/presentationml/2006/main" xmlns:p15="http://schemas.microsoft.com/office/powerpoint/2012/main" xmlns=""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81688" autoAdjust="0"/>
  </p:normalViewPr>
  <p:slideViewPr>
    <p:cSldViewPr snapToGrid="0" snapToObjects="1">
      <p:cViewPr varScale="1">
        <p:scale>
          <a:sx n="99" d="100"/>
          <a:sy n="99" d="100"/>
        </p:scale>
        <p:origin x="-176"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printerSettings" Target="printerSettings/printerSettings1.bin"/><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commentAuthors" Target="commentAuthors.xml"/><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904781-77BA-1F47-90CA-748762E5C8C6}" type="datetimeFigureOut">
              <a:rPr lang="en-US" smtClean="0"/>
              <a:pPr/>
              <a:t>9/26/15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5AA9CAB-E97F-9740-99F9-E59D08FD31BA}"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6778643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D03E477-E033-4082-AF1A-5627B8DCBD93}" type="slidenum">
              <a:rPr lang="en-US" smtClean="0"/>
              <a:pPr/>
              <a:t>2</a:t>
            </a:fld>
            <a:endParaRPr lang="en-US"/>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222166075"/>
      </p:ext>
    </p:extLst>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ASEAN Agreement on </a:t>
            </a:r>
            <a:r>
              <a:rPr lang="en-US" sz="1200" kern="1200" dirty="0" err="1" smtClean="0">
                <a:solidFill>
                  <a:schemeClr val="tx1"/>
                </a:solidFill>
                <a:latin typeface="+mn-lt"/>
                <a:ea typeface="+mn-ea"/>
                <a:cs typeface="+mn-cs"/>
              </a:rPr>
              <a:t>Transboundary</a:t>
            </a:r>
            <a:r>
              <a:rPr lang="en-US" sz="1200" kern="1200" dirty="0" smtClean="0">
                <a:solidFill>
                  <a:schemeClr val="tx1"/>
                </a:solidFill>
                <a:latin typeface="+mn-lt"/>
                <a:ea typeface="+mn-ea"/>
                <a:cs typeface="+mn-cs"/>
              </a:rPr>
              <a:t> Haze Pollution was signed by Governments of the ten ASEAN Member States on 10 June 2002 in Kuala Lumpur, Malaysia and entered into force in November 2003. The Agreement was the first regional arrangement in the world that binds a group of contiguous states to tackle </a:t>
            </a:r>
            <a:r>
              <a:rPr lang="en-US" sz="1200" kern="1200" dirty="0" err="1" smtClean="0">
                <a:solidFill>
                  <a:schemeClr val="tx1"/>
                </a:solidFill>
                <a:latin typeface="+mn-lt"/>
                <a:ea typeface="+mn-ea"/>
                <a:cs typeface="+mn-cs"/>
              </a:rPr>
              <a:t>transboundary</a:t>
            </a:r>
            <a:r>
              <a:rPr lang="en-US" sz="1200" kern="1200" dirty="0" smtClean="0">
                <a:solidFill>
                  <a:schemeClr val="tx1"/>
                </a:solidFill>
                <a:latin typeface="+mn-lt"/>
                <a:ea typeface="+mn-ea"/>
                <a:cs typeface="+mn-cs"/>
              </a:rPr>
              <a:t> haze pollution resulting from land and forest fires.</a:t>
            </a:r>
            <a:r>
              <a:rPr lang="en-AU" dirty="0" smtClean="0"/>
              <a:t> </a:t>
            </a:r>
            <a:r>
              <a:rPr lang="en-AU" sz="1200" kern="1200" dirty="0" smtClean="0">
                <a:solidFill>
                  <a:schemeClr val="tx1"/>
                </a:solidFill>
                <a:latin typeface="+mn-lt"/>
                <a:ea typeface="+mn-ea"/>
                <a:cs typeface="+mn-cs"/>
              </a:rPr>
              <a:t>As of 1 September 2014, Indonesia had not ratified the </a:t>
            </a:r>
            <a:r>
              <a:rPr lang="en-US" sz="1200" kern="1200" dirty="0" smtClean="0">
                <a:solidFill>
                  <a:schemeClr val="tx1"/>
                </a:solidFill>
                <a:latin typeface="+mn-lt"/>
                <a:ea typeface="+mn-ea"/>
                <a:cs typeface="+mn-cs"/>
              </a:rPr>
              <a:t>ASEAN Haze Agreement.</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17 parameters were unanimously agreed and adopted as common marine water quality criteria for the protection of the coastal and marine environment in ASEAN. They included:</a:t>
            </a:r>
            <a:endParaRPr lang="en-AU"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Sixteen parameters for aquatic life protection (ammonia, cadmium, </a:t>
            </a:r>
            <a:r>
              <a:rPr lang="en-US" sz="1200" kern="1200" dirty="0" err="1" smtClean="0">
                <a:solidFill>
                  <a:schemeClr val="tx1"/>
                </a:solidFill>
                <a:latin typeface="+mn-lt"/>
                <a:ea typeface="+mn-ea"/>
                <a:cs typeface="+mn-cs"/>
              </a:rPr>
              <a:t>hexavalent</a:t>
            </a:r>
            <a:r>
              <a:rPr lang="en-US" sz="1200" kern="1200" dirty="0" smtClean="0">
                <a:solidFill>
                  <a:schemeClr val="tx1"/>
                </a:solidFill>
                <a:latin typeface="+mn-lt"/>
                <a:ea typeface="+mn-ea"/>
                <a:cs typeface="+mn-cs"/>
              </a:rPr>
              <a:t> chromium, copper, lead, mercury, cyanide, total phenol, </a:t>
            </a:r>
            <a:r>
              <a:rPr lang="en-US" sz="1200" kern="1200" dirty="0" err="1" smtClean="0">
                <a:solidFill>
                  <a:schemeClr val="tx1"/>
                </a:solidFill>
                <a:latin typeface="+mn-lt"/>
                <a:ea typeface="+mn-ea"/>
                <a:cs typeface="+mn-cs"/>
              </a:rPr>
              <a:t>tributyltin</a:t>
            </a:r>
            <a:r>
              <a:rPr lang="en-US" sz="1200" kern="1200" dirty="0" smtClean="0">
                <a:solidFill>
                  <a:schemeClr val="tx1"/>
                </a:solidFill>
                <a:latin typeface="+mn-lt"/>
                <a:ea typeface="+mn-ea"/>
                <a:cs typeface="+mn-cs"/>
              </a:rPr>
              <a:t>, nitrate, phosphate, temperature, dissolved oxygen, oil and grease, and total suspended solids); and</a:t>
            </a:r>
            <a:endParaRPr lang="en-AU" sz="1200" kern="1200" dirty="0" smtClean="0">
              <a:solidFill>
                <a:schemeClr val="tx1"/>
              </a:solidFill>
              <a:latin typeface="+mn-lt"/>
              <a:ea typeface="+mn-ea"/>
              <a:cs typeface="+mn-cs"/>
            </a:endParaRPr>
          </a:p>
          <a:p>
            <a:pPr lvl="0"/>
            <a:r>
              <a:rPr lang="en-US" sz="1200" kern="1200" dirty="0" smtClean="0">
                <a:solidFill>
                  <a:schemeClr val="tx1"/>
                </a:solidFill>
                <a:latin typeface="+mn-lt"/>
                <a:ea typeface="+mn-ea"/>
                <a:cs typeface="+mn-cs"/>
              </a:rPr>
              <a:t>One parameter for human health protection (i.e. bacteria)</a:t>
            </a:r>
            <a:endParaRPr lang="en-AU"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23</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26</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27</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28</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Framework</a:t>
            </a:r>
            <a:r>
              <a:rPr lang="en-US" baseline="0" dirty="0" smtClean="0"/>
              <a:t> convention such as the  </a:t>
            </a:r>
            <a:r>
              <a:rPr lang="en-AU" sz="1200" kern="1200" dirty="0" smtClean="0">
                <a:solidFill>
                  <a:schemeClr val="tx1"/>
                </a:solidFill>
                <a:latin typeface="+mn-lt"/>
                <a:ea typeface="+mn-ea"/>
                <a:cs typeface="+mn-cs"/>
              </a:rPr>
              <a:t>UN Framework Convention on Climate Change (UNFCCC) is a prime example of a treaty designed to “establish a process for reaching further agreement on policies and specific measures to deal with climate change.”</a:t>
            </a:r>
            <a:r>
              <a:rPr lang="en-AU" dirty="0" smtClean="0"/>
              <a:t> </a:t>
            </a:r>
          </a:p>
          <a:p>
            <a:endParaRPr lang="en-AU"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The framework model was also used in the Convention on Biological Diversity (CBD), given the diverse and complicated issues that were encompassed in early negotiations made settling on a comprehensive treaty with specific obligations difficult. Accordingly, the CBD establishes guiding objectives of conservation, sustainable use and equitable sharing of </a:t>
            </a:r>
            <a:r>
              <a:rPr lang="en-AU" sz="1200" kern="1200" dirty="0" err="1" smtClean="0">
                <a:solidFill>
                  <a:schemeClr val="tx1"/>
                </a:solidFill>
                <a:latin typeface="+mn-lt"/>
                <a:ea typeface="+mn-ea"/>
                <a:cs typeface="+mn-cs"/>
              </a:rPr>
              <a:t>beneﬁts</a:t>
            </a:r>
            <a:r>
              <a:rPr lang="en-AU" sz="1200" kern="1200" dirty="0" smtClean="0">
                <a:solidFill>
                  <a:schemeClr val="tx1"/>
                </a:solidFill>
                <a:latin typeface="+mn-lt"/>
                <a:ea typeface="+mn-ea"/>
                <a:cs typeface="+mn-cs"/>
              </a:rPr>
              <a:t> of biodiversity, while providing mechanisms for the ongoing development of specific commitments in protocols and annexes, as well as cooperation with other biodiversity-related treaties.</a:t>
            </a:r>
            <a:r>
              <a:rPr lang="en-AU" dirty="0" smtClean="0"/>
              <a:t> </a:t>
            </a:r>
            <a:r>
              <a:rPr lang="en-AU" sz="1200" kern="1200" dirty="0" smtClean="0">
                <a:solidFill>
                  <a:schemeClr val="tx1"/>
                </a:solidFill>
                <a:latin typeface="+mn-lt"/>
                <a:ea typeface="+mn-ea"/>
                <a:cs typeface="+mn-cs"/>
              </a:rPr>
              <a:t>Articles 28-30.</a:t>
            </a: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30</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One</a:t>
            </a:r>
            <a:r>
              <a:rPr lang="en-US" baseline="0" dirty="0" smtClean="0"/>
              <a:t> clear message is that now is the time, to </a:t>
            </a:r>
            <a:r>
              <a:rPr lang="en-US" baseline="0" dirty="0" err="1" smtClean="0"/>
              <a:t>Regionalise</a:t>
            </a:r>
            <a:r>
              <a:rPr lang="en-US" baseline="0" dirty="0" smtClean="0"/>
              <a:t> our social and environmental safeguards, and enforce them as part of national Green Growth strategies to achieve genuine sustainable development.</a:t>
            </a:r>
            <a:r>
              <a:rPr lang="en-US" baseline="0" dirty="0" smtClean="0"/>
              <a:t> </a:t>
            </a:r>
          </a:p>
          <a:p>
            <a:endParaRPr lang="en-US" baseline="0" dirty="0" smtClean="0"/>
          </a:p>
          <a:p>
            <a:r>
              <a:rPr lang="en-US" baseline="0" dirty="0" smtClean="0"/>
              <a:t>EIA can be used to promote and safeguard environmental and human rights on a project by project level. An ASEAN Framework Agreement on EIA can assist on the significant regional issues of Climate Change, </a:t>
            </a:r>
            <a:r>
              <a:rPr lang="en-US" baseline="0" dirty="0" err="1" smtClean="0"/>
              <a:t>Transboundary</a:t>
            </a:r>
            <a:r>
              <a:rPr lang="en-US" baseline="0" dirty="0" smtClean="0"/>
              <a:t> Impact Assessment, Gender, Ethnic and Indigenous People, and Migrant Workers. The is a an opportunity and we should also remember that there is nothing more powerful than an idea whose time has come.  </a:t>
            </a:r>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31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ADB has estimated that Asia “needs to invest “about $8 trillion in national infrastructure and $290 billion in regional infrastructure between 2010 and 2020 to sustain its growth trajectory”.</a:t>
            </a:r>
          </a:p>
          <a:p>
            <a:endParaRPr lang="en-US" dirty="0" smtClean="0"/>
          </a:p>
          <a:p>
            <a:r>
              <a:rPr lang="en-US" dirty="0" smtClean="0"/>
              <a:t>Myanmar itself</a:t>
            </a:r>
            <a:r>
              <a:rPr lang="en-US" baseline="0" dirty="0" smtClean="0"/>
              <a:t> has over 600 Foreign Investment with over $45 Billion of investment pledged over the past 3 years alone. </a:t>
            </a:r>
          </a:p>
          <a:p>
            <a:endParaRPr lang="en-US" baseline="0" dirty="0" smtClean="0"/>
          </a:p>
          <a:p>
            <a:r>
              <a:rPr lang="en-US" baseline="0" dirty="0" smtClean="0"/>
              <a:t>Establishment of the AIIB will also provide a new impetus to infrastructure investment. Just released Draft  Environmental and Social Safeguards Policy available for comment. </a:t>
            </a:r>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mtClean="0"/>
              <a:t>Recent </a:t>
            </a:r>
            <a:r>
              <a:rPr lang="en-US" sz="1200" smtClean="0"/>
              <a:t>Statement on Building a Sustainable Future for the Mekong 5 August 2015</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smtClean="0"/>
              <a:t> </a:t>
            </a:r>
            <a:r>
              <a:rPr lang="en-US" dirty="0" smtClean="0"/>
              <a:t>Foreign Ministers from Cambodia, Lao PDR, Myanmar, Thailand, Viet Nam and the United States at the Friends of the Lower Mekong Initiative supported the use of EIA to increase protection and sustainability. 	</a:t>
            </a:r>
          </a:p>
          <a:p>
            <a:r>
              <a:rPr lang="en-US" dirty="0" smtClean="0"/>
              <a:t>This included trans-boundary integration and increasing public participation.</a:t>
            </a: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Are the Principles of customary</a:t>
            </a:r>
            <a:r>
              <a:rPr lang="en-US" baseline="0" dirty="0" smtClean="0"/>
              <a:t> international environmental law</a:t>
            </a:r>
            <a:r>
              <a:rPr lang="en-US" baseline="0" dirty="0" smtClean="0"/>
              <a:t>? Or incorporated into national laws?</a:t>
            </a:r>
            <a:endParaRPr lang="en-US" baseline="0" dirty="0" smtClean="0"/>
          </a:p>
        </p:txBody>
      </p:sp>
      <p:sp>
        <p:nvSpPr>
          <p:cNvPr id="4" name="Slide Number Placeholder 3"/>
          <p:cNvSpPr>
            <a:spLocks noGrp="1"/>
          </p:cNvSpPr>
          <p:nvPr>
            <p:ph type="sldNum" sz="quarter" idx="10"/>
          </p:nvPr>
        </p:nvSpPr>
        <p:spPr/>
        <p:txBody>
          <a:bodyPr/>
          <a:lstStyle/>
          <a:p>
            <a:fld id="{F5AA9CAB-E97F-9740-99F9-E59D08FD31BA}" type="slidenum">
              <a:rPr lang="en-US" smtClean="0"/>
              <a:pPr/>
              <a:t>11</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200" kern="1200" dirty="0" smtClean="0">
                <a:solidFill>
                  <a:schemeClr val="tx1"/>
                </a:solidFill>
                <a:latin typeface="+mn-lt"/>
                <a:ea typeface="+mn-ea"/>
                <a:cs typeface="+mn-cs"/>
              </a:rPr>
              <a:t>As a consequence of the adoption of EIA in most member states in Europe, in 1987 a Group of Experts from the UN Economic Commission for Europe (UN ECE) elaborated on EIA in a </a:t>
            </a:r>
            <a:r>
              <a:rPr lang="en-AU" sz="1200" kern="1200" dirty="0" err="1" smtClean="0">
                <a:solidFill>
                  <a:schemeClr val="tx1"/>
                </a:solidFill>
                <a:latin typeface="+mn-lt"/>
                <a:ea typeface="+mn-ea"/>
                <a:cs typeface="+mn-cs"/>
              </a:rPr>
              <a:t>transboundary</a:t>
            </a:r>
            <a:r>
              <a:rPr lang="en-AU" sz="1200" kern="1200" dirty="0" smtClean="0">
                <a:solidFill>
                  <a:schemeClr val="tx1"/>
                </a:solidFill>
                <a:latin typeface="+mn-lt"/>
                <a:ea typeface="+mn-ea"/>
                <a:cs typeface="+mn-cs"/>
              </a:rPr>
              <a:t> context. The Convention was negotiated from 1988 to 1990 and the Convention was opened for ratification from 3 September 1991. The Convention entered into force on 10 September 1997. At present there are 45 parties to the Espoo Convention, including the EU, USA, and the Russian Federation.</a:t>
            </a:r>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14</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Under the Espoo Convention the Parties shall take “all appropriate and effective measures to prevent, reduce and control significant adverse </a:t>
            </a:r>
            <a:r>
              <a:rPr lang="en-AU" sz="1200" kern="1200" dirty="0" err="1" smtClean="0">
                <a:solidFill>
                  <a:schemeClr val="tx1"/>
                </a:solidFill>
                <a:latin typeface="+mn-lt"/>
                <a:ea typeface="+mn-ea"/>
                <a:cs typeface="+mn-cs"/>
              </a:rPr>
              <a:t>transboundary</a:t>
            </a:r>
            <a:r>
              <a:rPr lang="en-AU" sz="1200" kern="1200" dirty="0" smtClean="0">
                <a:solidFill>
                  <a:schemeClr val="tx1"/>
                </a:solidFill>
                <a:latin typeface="+mn-lt"/>
                <a:ea typeface="+mn-ea"/>
                <a:cs typeface="+mn-cs"/>
              </a:rPr>
              <a:t> environmental impact from proposed activities.” Espoo Convention, Article 2</a:t>
            </a:r>
          </a:p>
          <a:p>
            <a:pPr marL="0" marR="0" indent="0" algn="l" defTabSz="457200" rtl="0" eaLnBrk="1" fontAlgn="auto" latinLnBrk="0" hangingPunct="1">
              <a:lnSpc>
                <a:spcPct val="100000"/>
              </a:lnSpc>
              <a:spcBef>
                <a:spcPts val="0"/>
              </a:spcBef>
              <a:spcAft>
                <a:spcPts val="0"/>
              </a:spcAft>
              <a:buClrTx/>
              <a:buSzTx/>
              <a:buFontTx/>
              <a:buNone/>
              <a:tabLst/>
              <a:defRPr/>
            </a:pPr>
            <a:r>
              <a:rPr lang="en-AU" sz="1200" kern="1200" dirty="0" smtClean="0">
                <a:solidFill>
                  <a:schemeClr val="tx1"/>
                </a:solidFill>
                <a:latin typeface="+mn-lt"/>
                <a:ea typeface="+mn-ea"/>
                <a:cs typeface="+mn-cs"/>
              </a:rPr>
              <a:t>45 Member</a:t>
            </a:r>
            <a:r>
              <a:rPr lang="en-AU" sz="1200" kern="1200" baseline="0" dirty="0" smtClean="0">
                <a:solidFill>
                  <a:schemeClr val="tx1"/>
                </a:solidFill>
                <a:latin typeface="+mn-lt"/>
                <a:ea typeface="+mn-ea"/>
                <a:cs typeface="+mn-cs"/>
              </a:rPr>
              <a:t> </a:t>
            </a:r>
            <a:endParaRPr lang="en-AU"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F5AA9CAB-E97F-9740-99F9-E59D08FD31BA}" type="slidenum">
              <a:rPr lang="en-US" smtClean="0"/>
              <a:pPr/>
              <a:t>15</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r>
              <a:rPr lang="en-AU" sz="1200" kern="1200" dirty="0" smtClean="0">
                <a:solidFill>
                  <a:schemeClr val="tx1"/>
                </a:solidFill>
                <a:latin typeface="+mn-lt"/>
                <a:ea typeface="+mn-ea"/>
                <a:cs typeface="+mn-cs"/>
              </a:rPr>
              <a:t>In addition to the Convention on EIA in a </a:t>
            </a:r>
            <a:r>
              <a:rPr lang="en-AU" sz="1200" kern="1200" dirty="0" err="1" smtClean="0">
                <a:solidFill>
                  <a:schemeClr val="tx1"/>
                </a:solidFill>
                <a:latin typeface="+mn-lt"/>
                <a:ea typeface="+mn-ea"/>
                <a:cs typeface="+mn-cs"/>
              </a:rPr>
              <a:t>Transboundary</a:t>
            </a:r>
            <a:r>
              <a:rPr lang="en-AU" sz="1200" kern="1200" dirty="0" smtClean="0">
                <a:solidFill>
                  <a:schemeClr val="tx1"/>
                </a:solidFill>
                <a:latin typeface="+mn-lt"/>
                <a:ea typeface="+mn-ea"/>
                <a:cs typeface="+mn-cs"/>
              </a:rPr>
              <a:t> Context, the Parties negotiated the SEA Protocol. This SEA Protocol entered into effect on 11 July 2010. The SEA covers the environmental assessment of policies or programmes by member governments which are likely to have significant environmental, including health, effects. 26 members</a:t>
            </a:r>
          </a:p>
          <a:p>
            <a:r>
              <a:rPr lang="en-AU" sz="1200" kern="1200" dirty="0" smtClean="0">
                <a:solidFill>
                  <a:schemeClr val="tx1"/>
                </a:solidFill>
                <a:latin typeface="+mn-lt"/>
                <a:ea typeface="+mn-ea"/>
                <a:cs typeface="+mn-cs"/>
              </a:rPr>
              <a:t> </a:t>
            </a:r>
          </a:p>
          <a:p>
            <a:r>
              <a:rPr lang="en-AU" sz="1200" kern="1200" dirty="0" smtClean="0">
                <a:solidFill>
                  <a:schemeClr val="tx1"/>
                </a:solidFill>
                <a:latin typeface="+mn-lt"/>
                <a:ea typeface="+mn-ea"/>
                <a:cs typeface="+mn-cs"/>
              </a:rPr>
              <a:t>Under the SEA Protocol, Strategic Environmental Assessment is defined to mean:</a:t>
            </a:r>
          </a:p>
          <a:p>
            <a:r>
              <a:rPr lang="en-AU" sz="1200" kern="1200" dirty="0" smtClean="0">
                <a:solidFill>
                  <a:schemeClr val="tx1"/>
                </a:solidFill>
                <a:latin typeface="+mn-lt"/>
                <a:ea typeface="+mn-ea"/>
                <a:cs typeface="+mn-cs"/>
              </a:rPr>
              <a:t>The evaluation of the likely environmental, including health effects, which comprises the determination of the scope of an environmental report and its preparation, the carrying out of public participation and consultations, and the taking into account of the environmental report and the results of the public participation and consultations in a plan or programme</a:t>
            </a:r>
            <a:r>
              <a:rPr lang="en-AU" dirty="0" smtClean="0"/>
              <a:t> </a:t>
            </a:r>
            <a:r>
              <a:rPr lang="en-AU" sz="1200" kern="1200" dirty="0" smtClean="0">
                <a:solidFill>
                  <a:schemeClr val="tx1"/>
                </a:solidFill>
                <a:latin typeface="+mn-lt"/>
                <a:ea typeface="+mn-ea"/>
                <a:cs typeface="+mn-cs"/>
              </a:rPr>
              <a:t>SEA Protocol, Article 4.</a:t>
            </a: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17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Aarhus Convention was concluded as part of the UN ECE “Environment for Europe” process and entered into force on 30 October 2001. As of 7 January 2014, there were 46 Parties to the Convention, 33 Parties to the Protocol on Pollutant Release and Transfer Registers (</a:t>
            </a:r>
            <a:r>
              <a:rPr lang="en-US" sz="1200" kern="1200" dirty="0" err="1" smtClean="0">
                <a:solidFill>
                  <a:schemeClr val="tx1"/>
                </a:solidFill>
                <a:latin typeface="+mn-lt"/>
                <a:ea typeface="+mn-ea"/>
                <a:cs typeface="+mn-cs"/>
              </a:rPr>
              <a:t>PRTRs</a:t>
            </a:r>
            <a:r>
              <a:rPr lang="en-US" sz="1200" kern="1200" dirty="0" smtClean="0">
                <a:solidFill>
                  <a:schemeClr val="tx1"/>
                </a:solidFill>
                <a:latin typeface="+mn-lt"/>
                <a:ea typeface="+mn-ea"/>
                <a:cs typeface="+mn-cs"/>
              </a:rPr>
              <a:t>) and 27 Parties to the amendment on public participation in decisions on the deliberate release into the environment and placing on the market of genetically modified organisms (</a:t>
            </a:r>
            <a:r>
              <a:rPr lang="en-US" sz="1200" kern="1200" dirty="0" err="1" smtClean="0">
                <a:solidFill>
                  <a:schemeClr val="tx1"/>
                </a:solidFill>
                <a:latin typeface="+mn-lt"/>
                <a:ea typeface="+mn-ea"/>
                <a:cs typeface="+mn-cs"/>
              </a:rPr>
              <a:t>GMOs</a:t>
            </a:r>
            <a:r>
              <a:rPr lang="en-US" sz="1200" kern="1200" dirty="0" smtClean="0">
                <a:solidFill>
                  <a:schemeClr val="tx1"/>
                </a:solidFill>
                <a:latin typeface="+mn-lt"/>
                <a:ea typeface="+mn-ea"/>
                <a:cs typeface="+mn-cs"/>
              </a:rPr>
              <a:t>).</a:t>
            </a:r>
            <a:r>
              <a:rPr lang="en-AU" dirty="0" smtClean="0"/>
              <a:t> </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endParaRPr lang="en-AU" sz="1200" kern="1200" dirty="0" smtClean="0">
              <a:solidFill>
                <a:schemeClr val="tx1"/>
              </a:solidFill>
              <a:latin typeface="+mn-lt"/>
              <a:ea typeface="+mn-ea"/>
              <a:cs typeface="+mn-cs"/>
            </a:endParaRPr>
          </a:p>
          <a:p>
            <a:r>
              <a:rPr lang="en-AU" dirty="0" smtClean="0"/>
              <a:t>These matters are listed in Annex 1 of the Aarhus Convention.  These matters also include </a:t>
            </a:r>
            <a:r>
              <a:rPr lang="en-US" dirty="0" smtClean="0"/>
              <a:t>any activity not specifically covered in the Annex, where public participation is provided for under an environmental impact assessment procedure in accordance with national legislation.</a:t>
            </a:r>
            <a:endParaRPr lang="en-AU" dirty="0" smtClean="0"/>
          </a:p>
          <a:p>
            <a:r>
              <a:rPr lang="en-AU" dirty="0" smtClean="0"/>
              <a:t>Aarhus Convention, article 4-9.</a:t>
            </a:r>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18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t>NAFTA integrated the markets of the United States, Canada and Mexico into a single $8.6 trillion free trade area with 390 million consumers and annual trade flows of more than $600 billion (in 1992 figures</a:t>
            </a:r>
            <a:r>
              <a:rPr lang="en-US" dirty="0" smtClean="0"/>
              <a:t>).</a:t>
            </a:r>
            <a:endParaRPr lang="en-AU" dirty="0" smtClean="0"/>
          </a:p>
          <a:p>
            <a:endParaRPr lang="en-US" dirty="0"/>
          </a:p>
        </p:txBody>
      </p:sp>
      <p:sp>
        <p:nvSpPr>
          <p:cNvPr id="4" name="Slide Number Placeholder 3"/>
          <p:cNvSpPr>
            <a:spLocks noGrp="1"/>
          </p:cNvSpPr>
          <p:nvPr>
            <p:ph type="sldNum" sz="quarter" idx="10"/>
          </p:nvPr>
        </p:nvSpPr>
        <p:spPr/>
        <p:txBody>
          <a:bodyPr/>
          <a:lstStyle/>
          <a:p>
            <a:fld id="{F5AA9CAB-E97F-9740-99F9-E59D08FD31BA}" type="slidenum">
              <a:rPr lang="en-US" smtClean="0"/>
              <a:pPr/>
              <a:t>21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AU"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AU" smtClean="0"/>
              <a:t>Click to edit Master subtitle style</a:t>
            </a:r>
            <a:endParaRPr lang="en-US"/>
          </a:p>
        </p:txBody>
      </p:sp>
      <p:sp>
        <p:nvSpPr>
          <p:cNvPr id="4" name="Date Placeholder 3"/>
          <p:cNvSpPr>
            <a:spLocks noGrp="1"/>
          </p:cNvSpPr>
          <p:nvPr>
            <p:ph type="dt" sz="half" idx="10"/>
          </p:nvPr>
        </p:nvSpPr>
        <p:spPr/>
        <p:txBody>
          <a:bodyPr/>
          <a:lstStyle/>
          <a:p>
            <a:fld id="{C0FED947-FD51-B44E-B6CF-D2710A8459B9}" type="datetimeFigureOut">
              <a:rPr lang="en-US" smtClean="0"/>
              <a:pPr/>
              <a:t>9/26/15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76579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0FED947-FD51-B44E-B6CF-D2710A8459B9}" type="datetimeFigureOut">
              <a:rPr lang="en-US" smtClean="0"/>
              <a:pPr/>
              <a:t>9/26/15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32052"/>
      </p:ext>
    </p:extLst>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AU"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0FED947-FD51-B44E-B6CF-D2710A8459B9}" type="datetimeFigureOut">
              <a:rPr lang="en-US" smtClean="0"/>
              <a:pPr/>
              <a:t>9/26/15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25431584"/>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idx="1"/>
          </p:nvPr>
        </p:nvSpPr>
        <p:spPr/>
        <p:txBody>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10"/>
          </p:nvPr>
        </p:nvSpPr>
        <p:spPr/>
        <p:txBody>
          <a:bodyPr/>
          <a:lstStyle/>
          <a:p>
            <a:fld id="{C0FED947-FD51-B44E-B6CF-D2710A8459B9}" type="datetimeFigureOut">
              <a:rPr lang="en-US" smtClean="0"/>
              <a:pPr/>
              <a:t>9/26/15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7639009"/>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AU"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AU" smtClean="0"/>
              <a:t>Click to edit Master text styles</a:t>
            </a:r>
          </a:p>
        </p:txBody>
      </p:sp>
      <p:sp>
        <p:nvSpPr>
          <p:cNvPr id="4" name="Date Placeholder 3"/>
          <p:cNvSpPr>
            <a:spLocks noGrp="1"/>
          </p:cNvSpPr>
          <p:nvPr>
            <p:ph type="dt" sz="half" idx="10"/>
          </p:nvPr>
        </p:nvSpPr>
        <p:spPr/>
        <p:txBody>
          <a:bodyPr/>
          <a:lstStyle/>
          <a:p>
            <a:fld id="{C0FED947-FD51-B44E-B6CF-D2710A8459B9}" type="datetimeFigureOut">
              <a:rPr lang="en-US" smtClean="0"/>
              <a:pPr/>
              <a:t>9/26/15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28767801"/>
      </p:ext>
    </p:extLst>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Date Placeholder 4"/>
          <p:cNvSpPr>
            <a:spLocks noGrp="1"/>
          </p:cNvSpPr>
          <p:nvPr>
            <p:ph type="dt" sz="half" idx="10"/>
          </p:nvPr>
        </p:nvSpPr>
        <p:spPr/>
        <p:txBody>
          <a:bodyPr/>
          <a:lstStyle/>
          <a:p>
            <a:fld id="{C0FED947-FD51-B44E-B6CF-D2710A8459B9}" type="datetimeFigureOut">
              <a:rPr lang="en-US" smtClean="0"/>
              <a:pPr/>
              <a:t>9/26/15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5830136"/>
      </p:ext>
    </p:extLst>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AU"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AU"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7" name="Date Placeholder 6"/>
          <p:cNvSpPr>
            <a:spLocks noGrp="1"/>
          </p:cNvSpPr>
          <p:nvPr>
            <p:ph type="dt" sz="half" idx="10"/>
          </p:nvPr>
        </p:nvSpPr>
        <p:spPr/>
        <p:txBody>
          <a:bodyPr/>
          <a:lstStyle/>
          <a:p>
            <a:fld id="{C0FED947-FD51-B44E-B6CF-D2710A8459B9}" type="datetimeFigureOut">
              <a:rPr lang="en-US" smtClean="0"/>
              <a:pPr/>
              <a:t>9/26/15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10343998"/>
      </p:ext>
    </p:extLst>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smtClean="0"/>
              <a:t>Click to edit Master title style</a:t>
            </a:r>
            <a:endParaRPr lang="en-US"/>
          </a:p>
        </p:txBody>
      </p:sp>
      <p:sp>
        <p:nvSpPr>
          <p:cNvPr id="3" name="Date Placeholder 2"/>
          <p:cNvSpPr>
            <a:spLocks noGrp="1"/>
          </p:cNvSpPr>
          <p:nvPr>
            <p:ph type="dt" sz="half" idx="10"/>
          </p:nvPr>
        </p:nvSpPr>
        <p:spPr/>
        <p:txBody>
          <a:bodyPr/>
          <a:lstStyle/>
          <a:p>
            <a:fld id="{C0FED947-FD51-B44E-B6CF-D2710A8459B9}" type="datetimeFigureOut">
              <a:rPr lang="en-US" smtClean="0"/>
              <a:pPr/>
              <a:t>9/26/15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27858660"/>
      </p:ext>
    </p:extLst>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0FED947-FD51-B44E-B6CF-D2710A8459B9}" type="datetimeFigureOut">
              <a:rPr lang="en-US" smtClean="0"/>
              <a:pPr/>
              <a:t>9/26/15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23316772"/>
      </p:ext>
    </p:extLst>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AU"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0FED947-FD51-B44E-B6CF-D2710A8459B9}" type="datetimeFigureOut">
              <a:rPr lang="en-US" smtClean="0"/>
              <a:pPr/>
              <a:t>9/26/15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62027502"/>
      </p:ext>
    </p:extLst>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AU"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AU" smtClean="0"/>
              <a:t>Click to edit Master text styles</a:t>
            </a:r>
          </a:p>
        </p:txBody>
      </p:sp>
      <p:sp>
        <p:nvSpPr>
          <p:cNvPr id="5" name="Date Placeholder 4"/>
          <p:cNvSpPr>
            <a:spLocks noGrp="1"/>
          </p:cNvSpPr>
          <p:nvPr>
            <p:ph type="dt" sz="half" idx="10"/>
          </p:nvPr>
        </p:nvSpPr>
        <p:spPr/>
        <p:txBody>
          <a:bodyPr/>
          <a:lstStyle/>
          <a:p>
            <a:fld id="{C0FED947-FD51-B44E-B6CF-D2710A8459B9}" type="datetimeFigureOut">
              <a:rPr lang="en-US" smtClean="0"/>
              <a:pPr/>
              <a:t>9/26/15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13664893"/>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AU"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0FED947-FD51-B44E-B6CF-D2710A8459B9}" type="datetimeFigureOut">
              <a:rPr lang="en-US" smtClean="0"/>
              <a:pPr/>
              <a:t>9/26/15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172284-41CE-974F-B1DE-B79D65F22742}" type="slidenum">
              <a:rPr lang="en-US" smtClean="0"/>
              <a:pPr/>
              <a:t>‹#›</a:t>
            </a:fld>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40365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5" Type="http://schemas.openxmlformats.org/officeDocument/2006/relationships/image" Target="../media/image4.png"/><Relationship Id="rId6" Type="http://schemas.openxmlformats.org/officeDocument/2006/relationships/image" Target="../media/image5.jpeg"/><Relationship Id="rId7" Type="http://schemas.openxmlformats.org/officeDocument/2006/relationships/image" Target="../media/image6.jpeg"/><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9.gi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e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22.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jpe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24.jpe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5.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jpeg"/><Relationship Id="rId3"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gif"/><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14.jpeg"/><Relationship Id="rId7" Type="http://schemas.openxmlformats.org/officeDocument/2006/relationships/image" Target="../media/image15.png"/><Relationship Id="rId1" Type="http://schemas.openxmlformats.org/officeDocument/2006/relationships/slideLayout" Target="../slideLayouts/slideLayout7.xml"/><Relationship Id="rId2" Type="http://schemas.openxmlformats.org/officeDocument/2006/relationships/notesSlide" Target="../notesSlides/notesSlide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Layout" Target="../slideLayouts/slideLayout6.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Title-Slide.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157483"/>
            <a:ext cx="8229600" cy="1143000"/>
          </a:xfrm>
        </p:spPr>
        <p:txBody>
          <a:bodyPr>
            <a:noAutofit/>
          </a:bodyPr>
          <a:lstStyle/>
          <a:p>
            <a:r>
              <a:rPr lang="en-US" sz="4800" b="1" dirty="0" smtClean="0">
                <a:solidFill>
                  <a:schemeClr val="bg1"/>
                </a:solidFill>
                <a:latin typeface="Lucida Grande"/>
                <a:cs typeface="Lucida Grande"/>
              </a:rPr>
              <a:t/>
            </a:r>
            <a:br>
              <a:rPr lang="en-US" sz="4800" b="1" dirty="0" smtClean="0">
                <a:solidFill>
                  <a:schemeClr val="bg1"/>
                </a:solidFill>
                <a:latin typeface="Lucida Grande"/>
                <a:cs typeface="Lucida Grande"/>
              </a:rPr>
            </a:br>
            <a:r>
              <a:rPr lang="en-US" sz="4800" b="1" dirty="0" smtClean="0">
                <a:solidFill>
                  <a:schemeClr val="bg1"/>
                </a:solidFill>
                <a:latin typeface="Lucida Grande"/>
                <a:cs typeface="Lucida Grande"/>
              </a:rPr>
              <a:t/>
            </a:r>
            <a:br>
              <a:rPr lang="en-US" sz="4800" b="1" dirty="0" smtClean="0">
                <a:solidFill>
                  <a:schemeClr val="bg1"/>
                </a:solidFill>
                <a:latin typeface="Lucida Grande"/>
                <a:cs typeface="Lucida Grande"/>
              </a:rPr>
            </a:br>
            <a:r>
              <a:rPr lang="en-US" sz="4800" dirty="0" smtClean="0"/>
              <a:t/>
            </a:r>
            <a:br>
              <a:rPr lang="en-US" sz="4800" dirty="0" smtClean="0"/>
            </a:br>
            <a:r>
              <a:rPr lang="en-US" sz="4800" b="1" dirty="0" smtClean="0"/>
              <a:t>AICHR Workshop</a:t>
            </a:r>
            <a:br>
              <a:rPr lang="en-US" sz="4800" b="1" dirty="0" smtClean="0"/>
            </a:br>
            <a:r>
              <a:rPr lang="en-US" sz="4800" b="1" dirty="0" smtClean="0"/>
              <a:t>Mandalay, Myanmar</a:t>
            </a:r>
            <a:br>
              <a:rPr lang="en-US" sz="4800" b="1" dirty="0" smtClean="0"/>
            </a:br>
            <a:r>
              <a:rPr lang="en-US" sz="4800" b="1" dirty="0" smtClean="0"/>
              <a:t>26-27 September 2015	</a:t>
            </a:r>
            <a:br>
              <a:rPr lang="en-US" sz="4800" b="1" dirty="0" smtClean="0"/>
            </a:br>
            <a:r>
              <a:rPr lang="en-US" sz="4800" b="1" dirty="0" smtClean="0">
                <a:solidFill>
                  <a:schemeClr val="bg1"/>
                </a:solidFill>
                <a:latin typeface="Lucida Grande"/>
                <a:cs typeface="Lucida Grande"/>
              </a:rPr>
              <a:t/>
            </a:r>
            <a:br>
              <a:rPr lang="en-US" sz="4800" b="1" dirty="0" smtClean="0">
                <a:solidFill>
                  <a:schemeClr val="bg1"/>
                </a:solidFill>
                <a:latin typeface="Lucida Grande"/>
                <a:cs typeface="Lucida Grande"/>
              </a:rPr>
            </a:br>
            <a:r>
              <a:rPr lang="en-US" sz="4800" b="1" dirty="0" smtClean="0">
                <a:solidFill>
                  <a:schemeClr val="bg1"/>
                </a:solidFill>
                <a:latin typeface="Lucida Grande"/>
                <a:cs typeface="Lucida Grande"/>
              </a:rPr>
              <a:t> </a:t>
            </a:r>
            <a:r>
              <a:rPr lang="en-US" b="1" dirty="0" smtClean="0">
                <a:solidFill>
                  <a:schemeClr val="bg1"/>
                </a:solidFill>
                <a:latin typeface="Lucida Grande"/>
                <a:cs typeface="Lucida Grande"/>
              </a:rPr>
              <a:t/>
            </a:r>
            <a:br>
              <a:rPr lang="en-US" b="1" dirty="0" smtClean="0">
                <a:solidFill>
                  <a:schemeClr val="bg1"/>
                </a:solidFill>
                <a:latin typeface="Lucida Grande"/>
                <a:cs typeface="Lucida Grande"/>
              </a:rPr>
            </a:br>
            <a:r>
              <a:rPr lang="en-US" sz="2800" b="1" dirty="0" smtClean="0">
                <a:solidFill>
                  <a:schemeClr val="bg1"/>
                </a:solidFill>
                <a:latin typeface="Lucida Grande"/>
                <a:cs typeface="Lucida Grande"/>
              </a:rPr>
              <a:t/>
            </a:r>
            <a:br>
              <a:rPr lang="en-US" sz="2800" b="1" dirty="0" smtClean="0">
                <a:solidFill>
                  <a:schemeClr val="bg1"/>
                </a:solidFill>
                <a:latin typeface="Lucida Grande"/>
                <a:cs typeface="Lucida Grande"/>
              </a:rPr>
            </a:br>
            <a:r>
              <a:rPr lang="en-US" sz="2800" b="1" dirty="0" smtClean="0">
                <a:solidFill>
                  <a:schemeClr val="bg1"/>
                </a:solidFill>
                <a:latin typeface="Lucida Grande"/>
                <a:cs typeface="Lucida Grande"/>
              </a:rPr>
              <a:t>Hanoi, 4 May 2015</a:t>
            </a:r>
            <a:endParaRPr lang="en-US" sz="2800"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523306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Chapter-Slide.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485981"/>
            <a:ext cx="8229600" cy="1143000"/>
          </a:xfrm>
        </p:spPr>
        <p:txBody>
          <a:bodyPr>
            <a:normAutofit fontScale="90000"/>
          </a:bodyPr>
          <a:lstStyle/>
          <a:p>
            <a:r>
              <a:rPr lang="en-US" b="1" dirty="0" smtClean="0">
                <a:solidFill>
                  <a:schemeClr val="bg1"/>
                </a:solidFill>
                <a:latin typeface="Lucida Grande"/>
                <a:cs typeface="Lucida Grande"/>
              </a:rPr>
              <a:t>Regional and International EIA cooperation models</a:t>
            </a:r>
            <a:endParaRPr lang="en-US" b="1" dirty="0">
              <a:solidFill>
                <a:schemeClr val="bg1"/>
              </a:solidFill>
              <a:latin typeface="Lucida Grande"/>
              <a:cs typeface="Lucida Grande"/>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700535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1992 Rio Declaration on Environment and Development</a:t>
            </a:r>
          </a:p>
        </p:txBody>
      </p:sp>
      <p:sp>
        <p:nvSpPr>
          <p:cNvPr id="3" name="Content Placeholder 2"/>
          <p:cNvSpPr>
            <a:spLocks noGrp="1"/>
          </p:cNvSpPr>
          <p:nvPr>
            <p:ph idx="1"/>
          </p:nvPr>
        </p:nvSpPr>
        <p:spPr/>
        <p:txBody>
          <a:bodyPr>
            <a:normAutofit lnSpcReduction="10000"/>
          </a:bodyPr>
          <a:lstStyle/>
          <a:p>
            <a:pPr lvl="1">
              <a:buNone/>
            </a:pPr>
            <a:r>
              <a:rPr lang="en-US" dirty="0" smtClean="0"/>
              <a:t>Principle 3: “The right to development must be fulfilled so as to equitably meet developmental and environmental needs of present and future generations.”</a:t>
            </a:r>
          </a:p>
          <a:p>
            <a:pPr lvl="1"/>
            <a:endParaRPr lang="en-US" dirty="0" smtClean="0"/>
          </a:p>
          <a:p>
            <a:pPr lvl="1">
              <a:buNone/>
            </a:pPr>
            <a:r>
              <a:rPr lang="en-US" dirty="0" smtClean="0"/>
              <a:t>Principle 4: “In order to achieve sustainable development, environment protection shall constitute and integral part of the development process and cannot be considered in isolation from it.”</a:t>
            </a:r>
          </a:p>
          <a:p>
            <a:pPr lvl="1"/>
            <a:endParaRPr lang="en-US"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200" dirty="0" smtClean="0"/>
              <a:t>1992 Rio Declaration on Environment and Development</a:t>
            </a:r>
            <a:endParaRPr lang="en-US" sz="3200" dirty="0"/>
          </a:p>
        </p:txBody>
      </p:sp>
      <p:sp>
        <p:nvSpPr>
          <p:cNvPr id="3" name="Content Placeholder 2"/>
          <p:cNvSpPr>
            <a:spLocks noGrp="1"/>
          </p:cNvSpPr>
          <p:nvPr>
            <p:ph idx="1"/>
          </p:nvPr>
        </p:nvSpPr>
        <p:spPr/>
        <p:txBody>
          <a:bodyPr>
            <a:normAutofit/>
          </a:bodyPr>
          <a:lstStyle/>
          <a:p>
            <a:pPr marL="342900" lvl="1" indent="-342900">
              <a:buNone/>
            </a:pPr>
            <a:r>
              <a:rPr lang="en-US" sz="3600" dirty="0" smtClean="0"/>
              <a:t>Principle 10: Public Participation</a:t>
            </a:r>
          </a:p>
          <a:p>
            <a:pPr marL="342900" lvl="1" indent="-342900">
              <a:buNone/>
            </a:pPr>
            <a:endParaRPr lang="en-US" sz="3600" dirty="0" smtClean="0"/>
          </a:p>
          <a:p>
            <a:pPr marL="342900" lvl="1" indent="-342900">
              <a:buNone/>
            </a:pPr>
            <a:r>
              <a:rPr lang="en-US" sz="3600" dirty="0" smtClean="0"/>
              <a:t>Principle 14: Precautionary Principle</a:t>
            </a:r>
          </a:p>
          <a:p>
            <a:pPr>
              <a:buNone/>
            </a:pPr>
            <a:endParaRPr lang="en-US" sz="3600" dirty="0" smtClean="0"/>
          </a:p>
          <a:p>
            <a:pPr lvl="0">
              <a:buNone/>
            </a:pPr>
            <a:r>
              <a:rPr lang="en-US" sz="3600" dirty="0" smtClean="0"/>
              <a:t>Principle 16: Polluter Pays and </a:t>
            </a:r>
            <a:r>
              <a:rPr lang="en-AU" sz="3600" dirty="0" smtClean="0"/>
              <a:t>Improved valuation, pricing and incentives.</a:t>
            </a:r>
          </a:p>
          <a:p>
            <a:pPr>
              <a:buNone/>
            </a:pPr>
            <a:endParaRPr lang="en-US" sz="2323" dirty="0" smtClean="0"/>
          </a:p>
          <a:p>
            <a:endParaRPr lang="en-US" dirty="0" smtClean="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050" name="Picture 2" descr="C:\Users\user\Desktop\doc\canyoupleasesavetheseimagesformeandiwillputthem\image_1.jpeg"/>
          <p:cNvPicPr>
            <a:picLocks noChangeAspect="1" noChangeArrowheads="1"/>
          </p:cNvPicPr>
          <p:nvPr/>
        </p:nvPicPr>
        <p:blipFill>
          <a:blip r:embed="rId2"/>
          <a:srcRect/>
          <a:stretch>
            <a:fillRect/>
          </a:stretch>
        </p:blipFill>
        <p:spPr bwMode="auto">
          <a:xfrm>
            <a:off x="-388771" y="-4946"/>
            <a:ext cx="10285069" cy="6862946"/>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6177667"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AU" sz="3111" b="1" dirty="0" smtClean="0"/>
              <a:t>UN Economic Commission for Europe (UN ECE) </a:t>
            </a:r>
            <a:r>
              <a:rPr lang="en-AU" sz="2400" dirty="0" smtClean="0"/>
              <a:t/>
            </a:r>
            <a:br>
              <a:rPr lang="en-AU" sz="2400"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p:txBody>
          <a:bodyPr>
            <a:normAutofit lnSpcReduction="10000"/>
          </a:bodyPr>
          <a:lstStyle/>
          <a:p>
            <a:pPr lvl="0"/>
            <a:r>
              <a:rPr lang="en-AU" dirty="0" smtClean="0"/>
              <a:t>The Convention of Environmental Impact Assessment in a </a:t>
            </a:r>
            <a:r>
              <a:rPr lang="en-AU" dirty="0" err="1" smtClean="0"/>
              <a:t>Transboundary</a:t>
            </a:r>
            <a:r>
              <a:rPr lang="en-AU" dirty="0" smtClean="0"/>
              <a:t> Context (Espoo Convention) (1997);</a:t>
            </a:r>
          </a:p>
          <a:p>
            <a:pPr lvl="0"/>
            <a:r>
              <a:rPr lang="en-AU" dirty="0" smtClean="0"/>
              <a:t>The Protocol on Strategic Environmental Assessment (the SEA Protocol) (2010)</a:t>
            </a:r>
            <a:r>
              <a:rPr lang="en-US" dirty="0" smtClean="0"/>
              <a:t>; and</a:t>
            </a:r>
            <a:endParaRPr lang="en-AU" dirty="0" smtClean="0"/>
          </a:p>
          <a:p>
            <a:pPr lvl="0"/>
            <a:r>
              <a:rPr lang="en-US" dirty="0" smtClean="0"/>
              <a:t>The Convention on Access to Information, Public Participation in Decision-Making and Access to Justice in Environmental Matters (the Aarhus Convention) (2001).</a:t>
            </a:r>
            <a:endParaRPr lang="en-AU" dirty="0" smtClean="0"/>
          </a:p>
          <a:p>
            <a:endParaRPr lang="en-US" dirty="0" smtClean="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1943694"/>
            <a:ext cx="8229600" cy="4525963"/>
          </a:xfrm>
        </p:spPr>
        <p:txBody>
          <a:bodyPr>
            <a:normAutofit/>
          </a:bodyPr>
          <a:lstStyle/>
          <a:p>
            <a:r>
              <a:rPr lang="en-AU" dirty="0" smtClean="0"/>
              <a:t>Includes obligations to require:</a:t>
            </a:r>
          </a:p>
          <a:p>
            <a:pPr lvl="2"/>
            <a:r>
              <a:rPr lang="en-AU" dirty="0" smtClean="0"/>
              <a:t>National project level EIA.</a:t>
            </a:r>
          </a:p>
          <a:p>
            <a:pPr lvl="2"/>
            <a:r>
              <a:rPr lang="en-AU" dirty="0" smtClean="0"/>
              <a:t>Notify potentially affected countries. </a:t>
            </a:r>
          </a:p>
          <a:p>
            <a:pPr lvl="2"/>
            <a:r>
              <a:rPr lang="en-AU" dirty="0" smtClean="0"/>
              <a:t>Provide access to information to potentially affected parties.</a:t>
            </a:r>
          </a:p>
          <a:p>
            <a:pPr lvl="2"/>
            <a:r>
              <a:rPr lang="en-AU" dirty="0" smtClean="0"/>
              <a:t>Allow comments from these parties.</a:t>
            </a:r>
          </a:p>
          <a:p>
            <a:pPr lvl="2"/>
            <a:r>
              <a:rPr lang="en-AU" dirty="0" smtClean="0"/>
              <a:t>Countries and parties to be informed on the final decision with respect to the project </a:t>
            </a:r>
          </a:p>
        </p:txBody>
      </p:sp>
      <p:sp>
        <p:nvSpPr>
          <p:cNvPr id="5" name="Rectangle 4"/>
          <p:cNvSpPr/>
          <p:nvPr/>
        </p:nvSpPr>
        <p:spPr>
          <a:xfrm>
            <a:off x="457200" y="274638"/>
            <a:ext cx="6683057" cy="1384995"/>
          </a:xfrm>
          <a:prstGeom prst="rect">
            <a:avLst/>
          </a:prstGeom>
        </p:spPr>
        <p:txBody>
          <a:bodyPr wrap="square">
            <a:spAutoFit/>
          </a:bodyPr>
          <a:lstStyle/>
          <a:p>
            <a:r>
              <a:rPr lang="en-AU" sz="2800" b="1" dirty="0" smtClean="0"/>
              <a:t>The Convention of Environmental Impact Assessment in a </a:t>
            </a:r>
            <a:r>
              <a:rPr lang="en-AU" sz="2800" b="1" dirty="0" err="1" smtClean="0"/>
              <a:t>Transboundary</a:t>
            </a:r>
            <a:r>
              <a:rPr lang="en-AU" sz="2800" b="1" dirty="0" smtClean="0"/>
              <a:t> Context (Espoo Convention) (1997</a:t>
            </a:r>
            <a:r>
              <a:rPr lang="en-AU" sz="2800" dirty="0" smtClean="0"/>
              <a:t>)</a:t>
            </a:r>
            <a:endParaRPr lang="en-AU" sz="2800" b="1"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45 Parties to the ESPOO Convention</a:t>
            </a:r>
            <a:endParaRPr lang="en-US" dirty="0"/>
          </a:p>
        </p:txBody>
      </p:sp>
      <p:pic>
        <p:nvPicPr>
          <p:cNvPr id="4" name="Content Placeholder 3" descr="Screen Shot 2015-08-24 at 4.24.50 pm.png"/>
          <p:cNvPicPr>
            <a:picLocks noGrp="1" noChangeAspect="1"/>
          </p:cNvPicPr>
          <p:nvPr>
            <p:ph idx="1"/>
          </p:nvPr>
        </p:nvPicPr>
        <p:blipFill>
          <a:blip r:embed="rId2"/>
          <a:srcRect t="-40712" b="-40712"/>
          <a:stretch>
            <a:fillRect/>
          </a:stretch>
        </p:blipFill>
        <p:spPr>
          <a:xfrm>
            <a:off x="210985" y="537648"/>
            <a:ext cx="8659076" cy="4762158"/>
          </a:xfrm>
        </p:spPr>
      </p:pic>
      <p:sp>
        <p:nvSpPr>
          <p:cNvPr id="5" name="TextBox 4"/>
          <p:cNvSpPr txBox="1"/>
          <p:nvPr/>
        </p:nvSpPr>
        <p:spPr>
          <a:xfrm>
            <a:off x="712729" y="5027688"/>
            <a:ext cx="7974071" cy="923330"/>
          </a:xfrm>
          <a:prstGeom prst="rect">
            <a:avLst/>
          </a:prstGeom>
          <a:noFill/>
        </p:spPr>
        <p:txBody>
          <a:bodyPr wrap="square" rtlCol="0">
            <a:spAutoFit/>
          </a:bodyPr>
          <a:lstStyle/>
          <a:p>
            <a:r>
              <a:rPr lang="en-US" dirty="0" smtClean="0"/>
              <a:t>In June 2014 the Parties agree to open both the ESPOO Convention and the Protocol on SEA to all UN member States. A further 15 countries need to ratify the amendment before this resolution can enter into effect.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p:txBody>
          <a:bodyPr>
            <a:normAutofit/>
          </a:bodyPr>
          <a:lstStyle/>
          <a:p>
            <a:r>
              <a:rPr lang="en-AU" dirty="0" smtClean="0"/>
              <a:t>The SEA Protocol refers to “early, timely and effective opportunities for public participation.” </a:t>
            </a:r>
          </a:p>
          <a:p>
            <a:r>
              <a:rPr lang="en-AU" dirty="0" smtClean="0"/>
              <a:t>It also requires that the public, including relevant NGOs, be provided with the necessary information to allow them to comment “within a reasonable time frame.”</a:t>
            </a:r>
          </a:p>
          <a:p>
            <a:r>
              <a:rPr lang="en-AU" dirty="0" smtClean="0"/>
              <a:t>Applies to polices or programmes.</a:t>
            </a:r>
            <a:endParaRPr lang="en-US" dirty="0"/>
          </a:p>
        </p:txBody>
      </p:sp>
      <p:sp>
        <p:nvSpPr>
          <p:cNvPr id="5" name="Rectangle 4"/>
          <p:cNvSpPr/>
          <p:nvPr/>
        </p:nvSpPr>
        <p:spPr>
          <a:xfrm>
            <a:off x="457200" y="274638"/>
            <a:ext cx="6683057" cy="954107"/>
          </a:xfrm>
          <a:prstGeom prst="rect">
            <a:avLst/>
          </a:prstGeom>
        </p:spPr>
        <p:txBody>
          <a:bodyPr wrap="square">
            <a:spAutoFit/>
          </a:bodyPr>
          <a:lstStyle/>
          <a:p>
            <a:r>
              <a:rPr lang="en-AU" sz="2800" b="1" dirty="0" smtClean="0"/>
              <a:t>The Protocol on Strategic Environmental Assessment (the SEA Protocol) (2010)</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2371307"/>
            <a:ext cx="8229600" cy="4111308"/>
          </a:xfrm>
        </p:spPr>
        <p:txBody>
          <a:bodyPr>
            <a:normAutofit fontScale="92500"/>
          </a:bodyPr>
          <a:lstStyle/>
          <a:p>
            <a:pPr>
              <a:buNone/>
            </a:pPr>
            <a:r>
              <a:rPr lang="en-AU" dirty="0" smtClean="0"/>
              <a:t>The Aarhus Convention contains three mains pillars: </a:t>
            </a:r>
          </a:p>
          <a:p>
            <a:pPr lvl="0"/>
            <a:r>
              <a:rPr lang="en-AU" dirty="0" smtClean="0"/>
              <a:t>The rights of the public to access information about the environment and development;</a:t>
            </a:r>
          </a:p>
          <a:p>
            <a:pPr lvl="0"/>
            <a:r>
              <a:rPr lang="en-AU" dirty="0" smtClean="0"/>
              <a:t>The requirement for public participation in environmental assessment of specific development projects; and </a:t>
            </a:r>
          </a:p>
          <a:p>
            <a:pPr lvl="0"/>
            <a:r>
              <a:rPr lang="en-AU" dirty="0" smtClean="0"/>
              <a:t>The rights for the public’s access to courts and tribunals for justice in environmental matters. </a:t>
            </a:r>
          </a:p>
        </p:txBody>
      </p:sp>
      <p:sp>
        <p:nvSpPr>
          <p:cNvPr id="5" name="Rectangle 4"/>
          <p:cNvSpPr/>
          <p:nvPr/>
        </p:nvSpPr>
        <p:spPr>
          <a:xfrm>
            <a:off x="457200" y="274638"/>
            <a:ext cx="6903356" cy="1569660"/>
          </a:xfrm>
          <a:prstGeom prst="rect">
            <a:avLst/>
          </a:prstGeom>
        </p:spPr>
        <p:txBody>
          <a:bodyPr wrap="square">
            <a:spAutoFit/>
          </a:bodyPr>
          <a:lstStyle/>
          <a:p>
            <a:r>
              <a:rPr lang="en-US" sz="2400" b="1" dirty="0" smtClean="0"/>
              <a:t>Convention on Access to Information, Public Participation in Decision- Making and Access to Justice in Environmental Matters (</a:t>
            </a:r>
            <a:r>
              <a:rPr lang="en-AU" sz="2400" b="1" dirty="0" smtClean="0"/>
              <a:t>Aarhus Convention)  (2001)</a:t>
            </a:r>
            <a:endParaRPr lang="en-AU" sz="2400" b="1"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image.jpeg"/>
          <p:cNvPicPr>
            <a:picLocks noGrp="1" noChangeAspect="1"/>
          </p:cNvPicPr>
          <p:nvPr>
            <p:ph idx="1"/>
          </p:nvPr>
        </p:nvPicPr>
        <p:blipFill>
          <a:blip r:embed="rId2"/>
          <a:srcRect l="-9853" r="-9853"/>
          <a:stretch>
            <a:fillRect/>
          </a:stretch>
        </p:blip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1438418" y="3744850"/>
            <a:ext cx="7705582" cy="1580871"/>
          </a:xfrm>
        </p:spPr>
        <p:txBody>
          <a:bodyPr>
            <a:normAutofit fontScale="90000"/>
          </a:bodyPr>
          <a:lstStyle/>
          <a:p>
            <a:pPr algn="l"/>
            <a:r>
              <a:rPr lang="en-US" dirty="0" smtClean="0"/>
              <a:t/>
            </a:r>
            <a:br>
              <a:rPr lang="en-US" dirty="0" smtClean="0"/>
            </a:br>
            <a:r>
              <a:rPr lang="en-US" dirty="0" smtClean="0"/>
              <a:t>Session 2: EIA Designing Tools for ASEAN</a:t>
            </a:r>
            <a:br>
              <a:rPr lang="en-US" dirty="0" smtClean="0"/>
            </a:br>
            <a:r>
              <a:rPr lang="en-US" dirty="0" smtClean="0"/>
              <a:t/>
            </a:r>
            <a:br>
              <a:rPr lang="en-US" dirty="0" smtClean="0"/>
            </a:br>
            <a:r>
              <a:rPr lang="en-US" dirty="0" smtClean="0"/>
              <a:t>Regional EIA Snapshot</a:t>
            </a:r>
            <a:br>
              <a:rPr lang="en-US" dirty="0" smtClean="0"/>
            </a:br>
            <a:r>
              <a:rPr lang="en-US" dirty="0" smtClean="0"/>
              <a:t>Regional and international Models for ASEAN</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sz="3556" dirty="0"/>
          </a:p>
        </p:txBody>
      </p:sp>
      <p:sp>
        <p:nvSpPr>
          <p:cNvPr id="5" name="Title 1"/>
          <p:cNvSpPr txBox="1">
            <a:spLocks/>
          </p:cNvSpPr>
          <p:nvPr/>
        </p:nvSpPr>
        <p:spPr>
          <a:xfrm>
            <a:off x="0" y="3543151"/>
            <a:ext cx="9144000" cy="1470025"/>
          </a:xfrm>
          <a:prstGeom prst="rect">
            <a:avLst/>
          </a:prstGeom>
        </p:spPr>
        <p:txBody>
          <a:bodyPr vert="horz" lIns="91440" tIns="45720" rIns="91440" bIns="45720" rtlCol="0" anchor="ctr">
            <a:normAutofit/>
          </a:bodyPr>
          <a:lstStyle/>
          <a:p>
            <a:pPr lvl="0" algn="ctr">
              <a:spcBef>
                <a:spcPct val="0"/>
              </a:spcBef>
            </a:pPr>
            <a:endParaRPr lang="en-US" sz="3600" dirty="0">
              <a:latin typeface="+mj-lt"/>
              <a:ea typeface="+mj-ea"/>
              <a:cs typeface="+mj-cs"/>
            </a:endParaRPr>
          </a:p>
        </p:txBody>
      </p:sp>
      <p:grpSp>
        <p:nvGrpSpPr>
          <p:cNvPr id="4" name="Group 6"/>
          <p:cNvGrpSpPr/>
          <p:nvPr/>
        </p:nvGrpSpPr>
        <p:grpSpPr>
          <a:xfrm>
            <a:off x="-33251" y="5724766"/>
            <a:ext cx="9820102" cy="1106774"/>
            <a:chOff x="-76200" y="5867400"/>
            <a:chExt cx="9820102" cy="1106774"/>
          </a:xfrm>
        </p:grpSpPr>
        <p:pic>
          <p:nvPicPr>
            <p:cNvPr id="8" name="Picture 7"/>
            <p:cNvPicPr>
              <a:picLocks noChangeAspect="1"/>
            </p:cNvPicPr>
            <p:nvPr/>
          </p:nvPicPr>
          <p:blipFill>
            <a:blip r:embed="rId3"/>
            <a:stretch>
              <a:fillRect/>
            </a:stretch>
          </p:blipFill>
          <p:spPr>
            <a:xfrm>
              <a:off x="-76200" y="5867400"/>
              <a:ext cx="9820102" cy="1106774"/>
            </a:xfrm>
            <a:prstGeom prst="rect">
              <a:avLst/>
            </a:prstGeom>
          </p:spPr>
        </p:pic>
        <p:pic>
          <p:nvPicPr>
            <p:cNvPr id="9" name="Picture 8"/>
            <p:cNvPicPr>
              <a:picLocks noChangeAspect="1"/>
            </p:cNvPicPr>
            <p:nvPr/>
          </p:nvPicPr>
          <p:blipFill rotWithShape="1">
            <a:blip r:embed="rId3"/>
            <a:srcRect l="45455" t="9628" r="41090" b="66521"/>
            <a:stretch/>
          </p:blipFill>
          <p:spPr>
            <a:xfrm>
              <a:off x="5029200" y="5867400"/>
              <a:ext cx="1230334" cy="321999"/>
            </a:xfrm>
            <a:prstGeom prst="rect">
              <a:avLst/>
            </a:prstGeom>
          </p:spPr>
        </p:pic>
        <p:pic>
          <p:nvPicPr>
            <p:cNvPr id="10" name="Picture 9"/>
            <p:cNvPicPr>
              <a:picLocks noChangeAspect="1"/>
            </p:cNvPicPr>
            <p:nvPr/>
          </p:nvPicPr>
          <p:blipFill rotWithShape="1">
            <a:blip r:embed="rId3"/>
            <a:srcRect l="45455" t="9628" r="41090" b="66521"/>
            <a:stretch/>
          </p:blipFill>
          <p:spPr>
            <a:xfrm>
              <a:off x="6019800" y="5867400"/>
              <a:ext cx="1230334" cy="304800"/>
            </a:xfrm>
            <a:prstGeom prst="rect">
              <a:avLst/>
            </a:prstGeom>
          </p:spPr>
        </p:pic>
        <p:pic>
          <p:nvPicPr>
            <p:cNvPr id="11" name="Picture 10"/>
            <p:cNvPicPr>
              <a:picLocks noChangeAspect="1"/>
            </p:cNvPicPr>
            <p:nvPr/>
          </p:nvPicPr>
          <p:blipFill rotWithShape="1">
            <a:blip r:embed="rId3"/>
            <a:srcRect l="45455" t="9628" r="41090" b="66521"/>
            <a:stretch/>
          </p:blipFill>
          <p:spPr>
            <a:xfrm>
              <a:off x="7227866" y="5926401"/>
              <a:ext cx="1230334" cy="245799"/>
            </a:xfrm>
            <a:prstGeom prst="rect">
              <a:avLst/>
            </a:prstGeom>
          </p:spPr>
        </p:pic>
        <p:pic>
          <p:nvPicPr>
            <p:cNvPr id="12" name="Picture 11"/>
            <p:cNvPicPr>
              <a:picLocks noChangeAspect="1"/>
            </p:cNvPicPr>
            <p:nvPr/>
          </p:nvPicPr>
          <p:blipFill rotWithShape="1">
            <a:blip r:embed="rId3"/>
            <a:srcRect l="45455" t="9628" r="41090" b="66521"/>
            <a:stretch/>
          </p:blipFill>
          <p:spPr>
            <a:xfrm>
              <a:off x="8435932" y="5926401"/>
              <a:ext cx="1230334" cy="245799"/>
            </a:xfrm>
            <a:prstGeom prst="rect">
              <a:avLst/>
            </a:prstGeom>
          </p:spPr>
        </p:pic>
      </p:grpSp>
      <p:sp>
        <p:nvSpPr>
          <p:cNvPr id="16" name="Rectangle 15"/>
          <p:cNvSpPr/>
          <p:nvPr/>
        </p:nvSpPr>
        <p:spPr>
          <a:xfrm>
            <a:off x="-3404071" y="141167"/>
            <a:ext cx="3158490" cy="1346736"/>
          </a:xfrm>
          <a:prstGeom prst="rect">
            <a:avLst/>
          </a:prstGeom>
          <a:solidFill>
            <a:srgbClr val="B1D28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AU"/>
          </a:p>
        </p:txBody>
      </p:sp>
      <p:pic>
        <p:nvPicPr>
          <p:cNvPr id="17" name="Picture 16"/>
          <p:cNvPicPr/>
          <p:nvPr/>
        </p:nvPicPr>
        <p:blipFill rotWithShape="1">
          <a:blip r:embed="rId4"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t="8722" b="9886"/>
          <a:stretch/>
        </p:blipFill>
        <p:spPr bwMode="auto">
          <a:xfrm>
            <a:off x="-1048221" y="314151"/>
            <a:ext cx="802005" cy="1035050"/>
          </a:xfrm>
          <a:prstGeom prst="rect">
            <a:avLst/>
          </a:prstGeom>
          <a:ln>
            <a:noFill/>
          </a:ln>
          <a:extLst>
            <a:ext uri="{53640926-AAD7-44d8-BBD7-CCE9431645EC}">
              <a14:shadowObscured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a:ext>
          </a:extLst>
        </p:spPr>
      </p:pic>
      <p:pic>
        <p:nvPicPr>
          <p:cNvPr id="18" name="Picture 17"/>
          <p:cNvPicPr/>
          <p:nvPr/>
        </p:nvPicPr>
        <p:blipFill>
          <a:blip r:embed="rId5" cstate="print">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65971" y="316691"/>
            <a:ext cx="689610" cy="1035050"/>
          </a:xfrm>
          <a:prstGeom prst="rect">
            <a:avLst/>
          </a:prstGeom>
        </p:spPr>
      </p:pic>
      <p:sp>
        <p:nvSpPr>
          <p:cNvPr id="19" name="Text Box 11"/>
          <p:cNvSpPr txBox="1"/>
          <p:nvPr/>
        </p:nvSpPr>
        <p:spPr>
          <a:xfrm>
            <a:off x="-3023071" y="201590"/>
            <a:ext cx="2277341" cy="1198880"/>
          </a:xfrm>
          <a:prstGeom prst="rect">
            <a:avLst/>
          </a:prstGeom>
          <a:noFill/>
          <a:ln w="6350">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algn="ctr">
              <a:spcAft>
                <a:spcPts val="1200"/>
              </a:spcAft>
            </a:pPr>
            <a:r>
              <a:rPr lang="en-AU" sz="1800" b="1" cap="small" dirty="0">
                <a:solidFill>
                  <a:srgbClr val="FFFFFF"/>
                </a:solidFill>
                <a:effectLst/>
                <a:latin typeface="Garamond"/>
                <a:ea typeface="Calibri"/>
                <a:cs typeface="Times New Roman"/>
              </a:rPr>
              <a:t>Myanmar Environmental</a:t>
            </a:r>
            <a:br>
              <a:rPr lang="en-AU" sz="1800" b="1" cap="small" dirty="0">
                <a:solidFill>
                  <a:srgbClr val="FFFFFF"/>
                </a:solidFill>
                <a:effectLst/>
                <a:latin typeface="Garamond"/>
                <a:ea typeface="Calibri"/>
                <a:cs typeface="Times New Roman"/>
              </a:rPr>
            </a:br>
            <a:r>
              <a:rPr lang="en-AU" sz="1800" b="1" cap="small" dirty="0">
                <a:solidFill>
                  <a:srgbClr val="FFFFFF"/>
                </a:solidFill>
                <a:effectLst/>
                <a:latin typeface="Garamond"/>
                <a:ea typeface="Calibri"/>
                <a:cs typeface="Times New Roman"/>
              </a:rPr>
              <a:t>Governance Program</a:t>
            </a:r>
            <a:endParaRPr lang="en-AU" sz="1100" dirty="0">
              <a:effectLst/>
              <a:ea typeface="Calibri"/>
              <a:cs typeface="Times New Roman"/>
            </a:endParaRPr>
          </a:p>
        </p:txBody>
      </p:sp>
      <p:pic>
        <p:nvPicPr>
          <p:cNvPr id="14" name="Content Placeholder 3" descr="MPE logo white with tagline.jpg"/>
          <p:cNvPicPr>
            <a:picLocks noChangeAspect="1"/>
          </p:cNvPicPr>
          <p:nvPr/>
        </p:nvPicPr>
        <p:blipFill>
          <a:blip r:embed="rId6"/>
          <a:srcRect t="-13833" b="-13833"/>
          <a:stretch>
            <a:fillRect/>
          </a:stretch>
        </p:blipFill>
        <p:spPr>
          <a:xfrm>
            <a:off x="3976060" y="141167"/>
            <a:ext cx="2797545" cy="1538542"/>
          </a:xfrm>
          <a:prstGeom prst="rect">
            <a:avLst/>
          </a:prstGeom>
        </p:spPr>
      </p:pic>
      <p:pic>
        <p:nvPicPr>
          <p:cNvPr id="15" name="Picture 14" descr="1c. MOSAIC Logo with TAGLINE for PRINT - Horizontal JPG - Copy.jpg"/>
          <p:cNvPicPr>
            <a:picLocks noChangeAspect="1"/>
          </p:cNvPicPr>
          <p:nvPr/>
        </p:nvPicPr>
        <p:blipFill>
          <a:blip r:embed="rId7"/>
          <a:stretch>
            <a:fillRect/>
          </a:stretch>
        </p:blipFill>
        <p:spPr>
          <a:xfrm>
            <a:off x="6985253" y="139768"/>
            <a:ext cx="1985439" cy="1435568"/>
          </a:xfrm>
          <a:prstGeom prst="rect">
            <a:avLst/>
          </a:prstGeom>
        </p:spPr>
      </p:pic>
      <p:pic>
        <p:nvPicPr>
          <p:cNvPr id="21" name="Picture 20" descr="USAID logo Horizontal_large.bmp"/>
          <p:cNvPicPr>
            <a:picLocks noChangeAspect="1"/>
          </p:cNvPicPr>
          <p:nvPr/>
        </p:nvPicPr>
        <p:blipFill>
          <a:blip r:embed="rId8"/>
          <a:stretch>
            <a:fillRect/>
          </a:stretch>
        </p:blipFill>
        <p:spPr>
          <a:xfrm>
            <a:off x="-417548" y="4731"/>
            <a:ext cx="4393608" cy="1696096"/>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1984489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Aarhus Convention</a:t>
            </a:r>
            <a:endParaRPr lang="en-US" dirty="0"/>
          </a:p>
        </p:txBody>
      </p:sp>
      <p:pic>
        <p:nvPicPr>
          <p:cNvPr id="4" name="Content Placeholder 3" descr="Aarhus Convention Map.gif"/>
          <p:cNvPicPr>
            <a:picLocks noGrp="1" noChangeAspect="1"/>
          </p:cNvPicPr>
          <p:nvPr>
            <p:ph idx="4294967295"/>
          </p:nvPr>
        </p:nvPicPr>
        <p:blipFill>
          <a:blip r:embed="rId2"/>
          <a:srcRect t="-14997" b="-14997"/>
          <a:stretch>
            <a:fillRect/>
          </a:stretch>
        </p:blipFill>
        <p:spPr>
          <a:xfrm>
            <a:off x="942109" y="1244517"/>
            <a:ext cx="7188200" cy="5965560"/>
          </a:xfrm>
        </p:spPr>
      </p:pic>
      <p:sp>
        <p:nvSpPr>
          <p:cNvPr id="5" name="TextBox 4"/>
          <p:cNvSpPr txBox="1"/>
          <p:nvPr/>
        </p:nvSpPr>
        <p:spPr>
          <a:xfrm>
            <a:off x="942109" y="1232972"/>
            <a:ext cx="5156200" cy="369332"/>
          </a:xfrm>
          <a:prstGeom prst="rect">
            <a:avLst/>
          </a:prstGeom>
          <a:noFill/>
        </p:spPr>
        <p:txBody>
          <a:bodyPr wrap="square" rtlCol="0">
            <a:spAutoFit/>
          </a:bodyPr>
          <a:lstStyle/>
          <a:p>
            <a:r>
              <a:rPr lang="en-US" dirty="0" smtClean="0"/>
              <a:t>Member countries of the Aarhus Convention</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7447622"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AU" sz="3111" b="1" dirty="0" smtClean="0"/>
              <a:t>NAFTA (1992) – North American Agreement </a:t>
            </a:r>
            <a:br>
              <a:rPr lang="en-AU" sz="3111" b="1" dirty="0" smtClean="0"/>
            </a:br>
            <a:r>
              <a:rPr lang="en-AU" sz="3111" b="1" dirty="0" smtClean="0"/>
              <a:t>on Environmental Cooperation (1993)</a:t>
            </a:r>
            <a:r>
              <a:rPr lang="en-AU" sz="2400" b="1" dirty="0" smtClean="0"/>
              <a:t/>
            </a:r>
            <a:br>
              <a:rPr lang="en-AU" sz="2400" b="1"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p:txBody>
          <a:bodyPr>
            <a:normAutofit fontScale="70000" lnSpcReduction="20000"/>
          </a:bodyPr>
          <a:lstStyle/>
          <a:p>
            <a:r>
              <a:rPr lang="en-US" sz="3613" dirty="0" smtClean="0"/>
              <a:t>NAFTA was the first trade agreement to attempt such broad liberalization between industrialized countries and a developing country;</a:t>
            </a:r>
            <a:endParaRPr lang="en-AU" sz="3613" dirty="0" smtClean="0"/>
          </a:p>
          <a:p>
            <a:pPr lvl="0"/>
            <a:r>
              <a:rPr lang="en-US" sz="3613" dirty="0" smtClean="0"/>
              <a:t>NAFTA was the first major trade agreement negotiated with organized opposition from the environmental community; and </a:t>
            </a:r>
            <a:endParaRPr lang="en-AU" sz="3613" dirty="0" smtClean="0"/>
          </a:p>
          <a:p>
            <a:pPr lvl="0"/>
            <a:r>
              <a:rPr lang="en-US" sz="3613" dirty="0" smtClean="0"/>
              <a:t>As a result NAFTA was the first major trade agreement outside of Europe to address explicitly the environmental effects of free trade. This resulted in a side agreement, the North American Agreement on Environmental Cooperation (NAAEC)     </a:t>
            </a:r>
          </a:p>
          <a:p>
            <a:pPr lvl="0"/>
            <a:r>
              <a:rPr lang="en-US" sz="3613" dirty="0" smtClean="0"/>
              <a:t>Subsequent negotiations have seen stronger environmental principles incorporated into the body of trade agreements</a:t>
            </a:r>
            <a:endParaRPr lang="en-AU" sz="3613" dirty="0" smtClean="0"/>
          </a:p>
          <a:p>
            <a:pPr>
              <a:buNone/>
            </a:pPr>
            <a:endParaRPr lang="en-AU" sz="3429" dirty="0" smtClean="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8" name="Content Placeholder 7" descr="oil_palm_50526_364218.jpg"/>
          <p:cNvPicPr>
            <a:picLocks noGrp="1" noChangeAspect="1"/>
          </p:cNvPicPr>
          <p:nvPr>
            <p:ph idx="1"/>
          </p:nvPr>
        </p:nvPicPr>
        <p:blipFill>
          <a:blip r:embed="rId2"/>
          <a:srcRect t="-4306" b="-4306"/>
          <a:stretch>
            <a:fillRect/>
          </a:stretch>
        </p:blipFill>
        <p:spPr>
          <a:xfrm>
            <a:off x="-272139" y="679035"/>
            <a:ext cx="9603631" cy="5281627"/>
          </a:xfr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6773768"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3111" b="1" dirty="0" smtClean="0"/>
              <a:t>ASEAN Member Country Regional Agreements </a:t>
            </a: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1600200"/>
            <a:ext cx="8229600" cy="5086107"/>
          </a:xfrm>
        </p:spPr>
        <p:txBody>
          <a:bodyPr>
            <a:normAutofit/>
          </a:bodyPr>
          <a:lstStyle/>
          <a:p>
            <a:r>
              <a:rPr lang="en-AU" dirty="0" smtClean="0"/>
              <a:t>ASEAN Agreement of </a:t>
            </a:r>
            <a:r>
              <a:rPr lang="en-AU" dirty="0" err="1" smtClean="0"/>
              <a:t>Transboundary</a:t>
            </a:r>
            <a:r>
              <a:rPr lang="en-AU" dirty="0" smtClean="0"/>
              <a:t> Haze 2002</a:t>
            </a:r>
          </a:p>
          <a:p>
            <a:r>
              <a:rPr lang="en-AU" dirty="0" smtClean="0"/>
              <a:t>ASEAN Marine Water Quality Management Guidelines and Monitoring Manual 2008</a:t>
            </a:r>
          </a:p>
          <a:p>
            <a:r>
              <a:rPr lang="en-AU" dirty="0" smtClean="0"/>
              <a:t>ASEAN Agreement on Conservation of Nature and Natural Resources 1985 (only ratified by Thailand, Indonesia and the Philippines)</a:t>
            </a:r>
          </a:p>
          <a:p>
            <a:endParaRPr lang="en-AU" dirty="0" smtClean="0"/>
          </a:p>
          <a:p>
            <a:endParaRPr lang="en-AU" dirty="0" smtClean="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6773768"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3111" b="1" dirty="0" smtClean="0"/>
              <a:t>ASEAN Member Country Regional Agreements </a:t>
            </a: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1600200"/>
            <a:ext cx="8229600" cy="5086107"/>
          </a:xfrm>
        </p:spPr>
        <p:txBody>
          <a:bodyPr>
            <a:normAutofit/>
          </a:bodyPr>
          <a:lstStyle/>
          <a:p>
            <a:r>
              <a:rPr lang="en-AU" dirty="0" smtClean="0"/>
              <a:t>Heart of Borneo Declaration 2007</a:t>
            </a:r>
          </a:p>
          <a:p>
            <a:pPr lvl="1"/>
            <a:r>
              <a:rPr lang="en-US" dirty="0" smtClean="0"/>
              <a:t>Brunei, Indonesia and Malaysia</a:t>
            </a:r>
            <a:r>
              <a:rPr lang="en-AU" dirty="0" smtClean="0"/>
              <a:t> </a:t>
            </a:r>
          </a:p>
          <a:p>
            <a:r>
              <a:rPr lang="en-AU" dirty="0" smtClean="0"/>
              <a:t>Coral Triangle Initiative on Corals Reefs, Fisheries and Food Security (CTI ) 2007</a:t>
            </a:r>
          </a:p>
          <a:p>
            <a:pPr lvl="1"/>
            <a:r>
              <a:rPr lang="en-AU" dirty="0" smtClean="0"/>
              <a:t>Indonesia, Malaysia, Papua New Guinea, Philippines, Solomon Island and Timor </a:t>
            </a:r>
            <a:r>
              <a:rPr lang="en-AU" dirty="0" err="1" smtClean="0"/>
              <a:t>Leste</a:t>
            </a:r>
            <a:r>
              <a:rPr lang="en-AU" dirty="0" smtClean="0"/>
              <a:t>. ASEAN has endorsed the initiative </a:t>
            </a:r>
          </a:p>
          <a:p>
            <a:endParaRPr lang="en-AU" dirty="0" smtClean="0"/>
          </a:p>
          <a:p>
            <a:endParaRPr lang="en-AU" dirty="0" smtClean="0"/>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US" dirty="0"/>
          </a:p>
        </p:txBody>
      </p:sp>
      <p:pic>
        <p:nvPicPr>
          <p:cNvPr id="8196" name="Picture 4" descr="C:\Users\user\Desktop\doc\fourthsetofphotos\image_1.jpeg"/>
          <p:cNvPicPr>
            <a:picLocks noChangeAspect="1" noChangeArrowheads="1"/>
          </p:cNvPicPr>
          <p:nvPr/>
        </p:nvPicPr>
        <p:blipFill>
          <a:blip r:embed="rId2"/>
          <a:srcRect/>
          <a:stretch>
            <a:fillRect/>
          </a:stretch>
        </p:blipFill>
        <p:spPr bwMode="auto">
          <a:xfrm>
            <a:off x="0" y="462943"/>
            <a:ext cx="9144000" cy="6090834"/>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74638"/>
            <a:ext cx="6333172"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3111" b="1" dirty="0" smtClean="0"/>
              <a:t>Mekong River Agreement 1995</a:t>
            </a:r>
            <a:r>
              <a:rPr lang="en-US" sz="2400" dirty="0" smtClean="0"/>
              <a:t/>
            </a:r>
            <a:br>
              <a:rPr lang="en-US" sz="2400"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1153258"/>
            <a:ext cx="8229600" cy="4972905"/>
          </a:xfrm>
        </p:spPr>
        <p:txBody>
          <a:bodyPr>
            <a:normAutofit fontScale="70000" lnSpcReduction="20000"/>
          </a:bodyPr>
          <a:lstStyle/>
          <a:p>
            <a:pPr>
              <a:buNone/>
            </a:pPr>
            <a:r>
              <a:rPr lang="en-AU" b="1" dirty="0" smtClean="0"/>
              <a:t>Article 3. Protection of the Environment and Ecological Balance </a:t>
            </a:r>
            <a:endParaRPr lang="en-AU" sz="2000" dirty="0" smtClean="0"/>
          </a:p>
          <a:p>
            <a:r>
              <a:rPr lang="en-AU" dirty="0" smtClean="0"/>
              <a:t>To protect the environment, natural resources, aquatic life and conditions, and ecological balance of the Mekong River Basin from pollution or other harmful effects resulting from any development plans and uses of water and related resources in the Basin. </a:t>
            </a:r>
            <a:endParaRPr lang="en-AU" sz="2000" dirty="0" smtClean="0"/>
          </a:p>
          <a:p>
            <a:endParaRPr lang="en-AU" sz="2000" dirty="0" smtClean="0"/>
          </a:p>
          <a:p>
            <a:pPr>
              <a:buNone/>
            </a:pPr>
            <a:r>
              <a:rPr lang="en-AU" b="1" dirty="0" smtClean="0"/>
              <a:t>Article 4. Sovereign Equality and Territorial Integrity </a:t>
            </a:r>
            <a:endParaRPr lang="en-AU" sz="2000" dirty="0" smtClean="0"/>
          </a:p>
          <a:p>
            <a:r>
              <a:rPr lang="en-AU" dirty="0" smtClean="0"/>
              <a:t>To cooperate on the basis of sovereign equality and territorial integrity in the utilization and protection of the water resources of the Mekong River Basin. </a:t>
            </a:r>
          </a:p>
          <a:p>
            <a:endParaRPr lang="en-AU" sz="2000" dirty="0" smtClean="0"/>
          </a:p>
          <a:p>
            <a:endParaRPr lang="en-AU" sz="2000" dirty="0" smtClean="0"/>
          </a:p>
          <a:p>
            <a:pPr>
              <a:buNone/>
            </a:pPr>
            <a:r>
              <a:rPr lang="en-US" b="1" dirty="0" smtClean="0"/>
              <a:t>Prior Notification, Prior Consultation and Agreement (PNPCA) (2003)</a:t>
            </a:r>
          </a:p>
          <a:p>
            <a:pPr>
              <a:buNone/>
            </a:pPr>
            <a:endParaRPr lang="en-US" b="1" dirty="0" smtClean="0"/>
          </a:p>
          <a:p>
            <a:pPr>
              <a:buNone/>
            </a:pPr>
            <a:r>
              <a:rPr lang="en-US" b="1" dirty="0" smtClean="0"/>
              <a:t>MRC </a:t>
            </a:r>
            <a:r>
              <a:rPr lang="en-US" dirty="0" smtClean="0"/>
              <a:t>has also development a draft Policy to enhance regional EIA assessments.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10242" name="Picture 2" descr="C:\Users\user\Desktop\doc\fourthsetofphotos\image_3.jpeg"/>
          <p:cNvPicPr>
            <a:picLocks noChangeAspect="1" noChangeArrowheads="1"/>
          </p:cNvPicPr>
          <p:nvPr/>
        </p:nvPicPr>
        <p:blipFill>
          <a:blip r:embed="rId3"/>
          <a:srcRect/>
          <a:stretch>
            <a:fillRect/>
          </a:stretch>
        </p:blipFill>
        <p:spPr bwMode="auto">
          <a:xfrm>
            <a:off x="457200" y="1417637"/>
            <a:ext cx="7010400" cy="4669639"/>
          </a:xfrm>
          <a:prstGeom prst="rect">
            <a:avLst/>
          </a:prstGeom>
          <a:noFill/>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440571"/>
            <a:ext cx="6333172" cy="1325562"/>
          </a:xfrm>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3111" b="1" dirty="0" smtClean="0"/>
              <a:t>Mekong River Commission draft 2002, revised 2009.</a:t>
            </a:r>
            <a:r>
              <a:rPr lang="en-US" sz="2400" dirty="0" smtClean="0"/>
              <a:t/>
            </a:r>
            <a:br>
              <a:rPr lang="en-US" sz="2400"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a:xfrm>
            <a:off x="457200" y="1600200"/>
            <a:ext cx="8229600" cy="4972905"/>
          </a:xfrm>
        </p:spPr>
        <p:txBody>
          <a:bodyPr>
            <a:normAutofit fontScale="85000" lnSpcReduction="10000"/>
          </a:bodyPr>
          <a:lstStyle/>
          <a:p>
            <a:pPr>
              <a:buNone/>
            </a:pPr>
            <a:r>
              <a:rPr lang="en-AU" dirty="0" smtClean="0"/>
              <a:t>The Proposed System also had a number of elements:</a:t>
            </a:r>
          </a:p>
          <a:p>
            <a:pPr lvl="0"/>
            <a:r>
              <a:rPr lang="en-AU" dirty="0" smtClean="0"/>
              <a:t>Proposed Policy on EIA in a </a:t>
            </a:r>
            <a:r>
              <a:rPr lang="en-AU" dirty="0" err="1" smtClean="0"/>
              <a:t>transboundary</a:t>
            </a:r>
            <a:r>
              <a:rPr lang="en-AU" dirty="0" smtClean="0"/>
              <a:t> context;</a:t>
            </a:r>
          </a:p>
          <a:p>
            <a:pPr lvl="0"/>
            <a:r>
              <a:rPr lang="en-AU" dirty="0" smtClean="0"/>
              <a:t>Guidelines on SEA;</a:t>
            </a:r>
          </a:p>
          <a:p>
            <a:pPr lvl="0"/>
            <a:r>
              <a:rPr lang="en-AU" dirty="0" smtClean="0"/>
              <a:t>Guidelines on Cumulative Impact Assessment;</a:t>
            </a:r>
          </a:p>
          <a:p>
            <a:pPr lvl="0"/>
            <a:r>
              <a:rPr lang="en-AU" dirty="0" smtClean="0"/>
              <a:t>Guidelines on Public Participation in Environmental Assessment;</a:t>
            </a:r>
          </a:p>
          <a:p>
            <a:pPr lvl="0"/>
            <a:r>
              <a:rPr lang="en-AU" dirty="0" smtClean="0"/>
              <a:t>Environmental Impact Statement Review Criteria;</a:t>
            </a:r>
          </a:p>
          <a:p>
            <a:pPr lvl="0"/>
            <a:r>
              <a:rPr lang="en-AU" dirty="0" smtClean="0"/>
              <a:t>Sector Guidelines;</a:t>
            </a:r>
          </a:p>
          <a:p>
            <a:pPr lvl="0"/>
            <a:r>
              <a:rPr lang="en-AU" dirty="0" smtClean="0"/>
              <a:t>Training Program to support the implementation of the EIA/SEA System</a:t>
            </a:r>
            <a:endParaRPr lang="en-AU"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image.jpeg"/>
          <p:cNvPicPr>
            <a:picLocks noGrp="1" noChangeAspect="1"/>
          </p:cNvPicPr>
          <p:nvPr>
            <p:ph idx="1"/>
          </p:nvPr>
        </p:nvPicPr>
        <p:blipFill>
          <a:blip r:embed="rId2"/>
          <a:srcRect l="-10559" r="-10559"/>
          <a:stretch>
            <a:fillRect/>
          </a:stretch>
        </p:blipFill>
        <p:spPr>
          <a:xfrm>
            <a:off x="-386111" y="274638"/>
            <a:ext cx="10155037" cy="5584879"/>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ASEAN Charter – December 2008</a:t>
            </a:r>
            <a:endParaRPr lang="en-US" dirty="0"/>
          </a:p>
        </p:txBody>
      </p:sp>
      <p:sp>
        <p:nvSpPr>
          <p:cNvPr id="3" name="Content Placeholder 2"/>
          <p:cNvSpPr>
            <a:spLocks noGrp="1"/>
          </p:cNvSpPr>
          <p:nvPr>
            <p:ph idx="1"/>
          </p:nvPr>
        </p:nvSpPr>
        <p:spPr>
          <a:xfrm>
            <a:off x="457200" y="1600200"/>
            <a:ext cx="8229600" cy="5034275"/>
          </a:xfrm>
        </p:spPr>
        <p:txBody>
          <a:bodyPr>
            <a:normAutofit fontScale="92500" lnSpcReduction="20000"/>
          </a:bodyPr>
          <a:lstStyle/>
          <a:p>
            <a:r>
              <a:rPr lang="en-AU" dirty="0" smtClean="0"/>
              <a:t>The ASEAN Charter included one of its purposes: </a:t>
            </a:r>
          </a:p>
          <a:p>
            <a:pPr lvl="1"/>
            <a:endParaRPr lang="en-AU" dirty="0" smtClean="0"/>
          </a:p>
          <a:p>
            <a:pPr lvl="1"/>
            <a:r>
              <a:rPr lang="en-AU" dirty="0" smtClean="0"/>
              <a:t>To promote </a:t>
            </a:r>
            <a:r>
              <a:rPr lang="en-AU" b="1" dirty="0" smtClean="0"/>
              <a:t>sustainable developmen</a:t>
            </a:r>
            <a:r>
              <a:rPr lang="en-AU" dirty="0" smtClean="0"/>
              <a:t>t so as to ensure the protection of the region’s environment the </a:t>
            </a:r>
            <a:r>
              <a:rPr lang="en-AU" b="1" dirty="0" smtClean="0"/>
              <a:t>sustainability of its natural resource</a:t>
            </a:r>
            <a:r>
              <a:rPr lang="en-AU" dirty="0" smtClean="0"/>
              <a:t>s, the presentation of its cultural heritage and the high quality of life of its people. (Emphasis added.)</a:t>
            </a:r>
          </a:p>
          <a:p>
            <a:pPr lvl="1"/>
            <a:endParaRPr lang="en-AU" dirty="0" smtClean="0"/>
          </a:p>
          <a:p>
            <a:pPr>
              <a:buNone/>
            </a:pPr>
            <a:r>
              <a:rPr lang="en-AU" dirty="0" smtClean="0"/>
              <a:t>									ASEAN Charter Article 1(9)</a:t>
            </a:r>
          </a:p>
          <a:p>
            <a:r>
              <a:rPr lang="en-US" dirty="0" smtClean="0"/>
              <a:t>To achieve ASEAN vision of sustainable development, EIA can be used to promote social inclusion, environmental protection and economic growth. </a:t>
            </a:r>
          </a:p>
          <a:p>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464236" y="0"/>
            <a:ext cx="9144000" cy="6858000"/>
          </a:xfrm>
          <a:prstGeom prst="rect">
            <a:avLst/>
          </a:prstGeom>
        </p:spPr>
      </p:pic>
      <p:sp>
        <p:nvSpPr>
          <p:cNvPr id="2" name="Title 1"/>
          <p:cNvSpPr>
            <a:spLocks noGrp="1"/>
          </p:cNvSpPr>
          <p:nvPr>
            <p:ph type="title"/>
          </p:nvPr>
        </p:nvSpPr>
        <p:spPr>
          <a:xfrm>
            <a:off x="444241" y="274638"/>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Is it time for a ASEAN Framework Agreement on EIA?</a:t>
            </a:r>
            <a:br>
              <a:rPr lang="en-US" dirty="0" smtClean="0"/>
            </a:br>
            <a:r>
              <a:rPr lang="en-US" dirty="0" smtClean="0"/>
              <a:t/>
            </a:r>
            <a:br>
              <a:rPr lang="en-US" dirty="0" smtClean="0"/>
            </a:br>
            <a:r>
              <a:rPr lang="en-US" dirty="0" smtClean="0"/>
              <a:t/>
            </a:r>
            <a:br>
              <a:rPr lang="en-US" dirty="0" smtClean="0"/>
            </a:br>
            <a:endParaRPr lang="en-US" dirty="0"/>
          </a:p>
        </p:txBody>
      </p:sp>
      <p:sp>
        <p:nvSpPr>
          <p:cNvPr id="4" name="Content Placeholder 3"/>
          <p:cNvSpPr>
            <a:spLocks noGrp="1"/>
          </p:cNvSpPr>
          <p:nvPr>
            <p:ph idx="1"/>
          </p:nvPr>
        </p:nvSpPr>
        <p:spPr/>
        <p:txBody>
          <a:bodyPr>
            <a:normAutofit lnSpcReduction="10000"/>
          </a:bodyPr>
          <a:lstStyle/>
          <a:p>
            <a:r>
              <a:rPr lang="en-US" sz="3600" dirty="0" smtClean="0"/>
              <a:t>A Framework Agreement on EIA</a:t>
            </a:r>
          </a:p>
          <a:p>
            <a:pPr lvl="1"/>
            <a:r>
              <a:rPr lang="en-US" dirty="0" smtClean="0"/>
              <a:t>With negotiated areas open for agreement</a:t>
            </a:r>
          </a:p>
          <a:p>
            <a:r>
              <a:rPr lang="en-US" sz="3600" dirty="0" smtClean="0"/>
              <a:t>Covering the following areas:</a:t>
            </a:r>
          </a:p>
          <a:p>
            <a:pPr lvl="1"/>
            <a:r>
              <a:rPr lang="en-US" sz="3600" dirty="0" smtClean="0"/>
              <a:t>Regional EIA Capacity Building</a:t>
            </a:r>
          </a:p>
          <a:p>
            <a:pPr lvl="2"/>
            <a:r>
              <a:rPr lang="en-US" dirty="0" smtClean="0"/>
              <a:t>Accreditation of Sub-national EIA units </a:t>
            </a:r>
          </a:p>
          <a:p>
            <a:pPr lvl="1"/>
            <a:r>
              <a:rPr lang="en-US" sz="3600" dirty="0" smtClean="0"/>
              <a:t>Standards and Guidelines for Environmental Quality</a:t>
            </a:r>
          </a:p>
          <a:p>
            <a:pPr lvl="1"/>
            <a:r>
              <a:rPr lang="en-US" sz="3600" dirty="0" smtClean="0"/>
              <a:t>ASEAN EIA Training Facility</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464236" y="0"/>
            <a:ext cx="9144000" cy="6858000"/>
          </a:xfrm>
          <a:prstGeom prst="rect">
            <a:avLst/>
          </a:prstGeom>
        </p:spPr>
      </p:pic>
      <p:sp>
        <p:nvSpPr>
          <p:cNvPr id="2" name="Title 1"/>
          <p:cNvSpPr>
            <a:spLocks noGrp="1"/>
          </p:cNvSpPr>
          <p:nvPr>
            <p:ph type="title"/>
          </p:nvPr>
        </p:nvSpPr>
        <p:spPr>
          <a:xfrm>
            <a:off x="444241" y="274638"/>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dirty="0" smtClean="0"/>
              <a:t>Is it time for a ASEAN Framework Agreement on EIA?</a:t>
            </a:r>
            <a:br>
              <a:rPr lang="en-US" dirty="0" smtClean="0"/>
            </a:br>
            <a:r>
              <a:rPr lang="en-US" dirty="0" smtClean="0"/>
              <a:t/>
            </a:r>
            <a:br>
              <a:rPr lang="en-US" dirty="0" smtClean="0"/>
            </a:br>
            <a:r>
              <a:rPr lang="en-US" dirty="0" smtClean="0"/>
              <a:t/>
            </a:r>
            <a:br>
              <a:rPr lang="en-US" dirty="0" smtClean="0"/>
            </a:br>
            <a:endParaRPr lang="en-US" dirty="0"/>
          </a:p>
        </p:txBody>
      </p:sp>
      <p:sp>
        <p:nvSpPr>
          <p:cNvPr id="4" name="Content Placeholder 3"/>
          <p:cNvSpPr>
            <a:spLocks noGrp="1"/>
          </p:cNvSpPr>
          <p:nvPr>
            <p:ph idx="1"/>
          </p:nvPr>
        </p:nvSpPr>
        <p:spPr/>
        <p:txBody>
          <a:bodyPr>
            <a:normAutofit/>
          </a:bodyPr>
          <a:lstStyle/>
          <a:p>
            <a:r>
              <a:rPr lang="en-US" dirty="0" smtClean="0"/>
              <a:t>Covering the following areas:</a:t>
            </a:r>
          </a:p>
          <a:p>
            <a:pPr lvl="1"/>
            <a:r>
              <a:rPr lang="en-US" sz="3200" dirty="0" smtClean="0"/>
              <a:t>Access to Information and Public Participation</a:t>
            </a:r>
          </a:p>
          <a:p>
            <a:pPr lvl="1"/>
            <a:r>
              <a:rPr lang="en-US" sz="3200" dirty="0" smtClean="0"/>
              <a:t>Registration and Training of EIA Consultants</a:t>
            </a:r>
          </a:p>
          <a:p>
            <a:pPr lvl="1"/>
            <a:r>
              <a:rPr lang="en-US" sz="3200" dirty="0" err="1" smtClean="0"/>
              <a:t>Transboundary</a:t>
            </a:r>
            <a:r>
              <a:rPr lang="en-US" sz="3200" dirty="0" smtClean="0"/>
              <a:t> EIA Assessment </a:t>
            </a:r>
          </a:p>
          <a:p>
            <a:pPr lvl="1"/>
            <a:r>
              <a:rPr lang="en-US" sz="3200" dirty="0" smtClean="0"/>
              <a:t>Strategic Environmental Assessment</a:t>
            </a:r>
          </a:p>
          <a:p>
            <a:pPr lvl="1"/>
            <a:r>
              <a:rPr lang="en-US" sz="3200" dirty="0" smtClean="0"/>
              <a:t>Screening Lists for Projects </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ext Placeholder 4"/>
          <p:cNvSpPr>
            <a:spLocks noGrp="1"/>
          </p:cNvSpPr>
          <p:nvPr>
            <p:ph type="body" sz="quarter" idx="3"/>
          </p:nvPr>
        </p:nvSpPr>
        <p:spPr/>
        <p:txBody>
          <a:bodyPr/>
          <a:lstStyle/>
          <a:p>
            <a:endParaRPr lang="en-US"/>
          </a:p>
        </p:txBody>
      </p:sp>
      <p:pic>
        <p:nvPicPr>
          <p:cNvPr id="7" name="Content Placeholder 6" descr="216234-pollution-in-china.jpg"/>
          <p:cNvPicPr>
            <a:picLocks noGrp="1" noChangeAspect="1"/>
          </p:cNvPicPr>
          <p:nvPr>
            <p:ph sz="quarter" idx="4"/>
          </p:nvPr>
        </p:nvPicPr>
        <p:blipFill>
          <a:blip r:embed="rId2"/>
          <a:srcRect t="-23615" b="-23615"/>
          <a:stretch>
            <a:fillRect/>
          </a:stretch>
        </p:blipFill>
        <p:spPr>
          <a:xfrm>
            <a:off x="835025" y="-404379"/>
            <a:ext cx="7851775" cy="7675990"/>
          </a:xfrm>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End-Slide.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011763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ASEAN Human Rights Declaration 2012</a:t>
            </a:r>
            <a:endParaRPr lang="en-US" dirty="0"/>
          </a:p>
        </p:txBody>
      </p:sp>
      <p:sp>
        <p:nvSpPr>
          <p:cNvPr id="3" name="Content Placeholder 2"/>
          <p:cNvSpPr>
            <a:spLocks noGrp="1"/>
          </p:cNvSpPr>
          <p:nvPr>
            <p:ph idx="1"/>
          </p:nvPr>
        </p:nvSpPr>
        <p:spPr>
          <a:xfrm>
            <a:off x="457200" y="1600200"/>
            <a:ext cx="8229600" cy="5034275"/>
          </a:xfrm>
        </p:spPr>
        <p:txBody>
          <a:bodyPr>
            <a:normAutofit fontScale="92500" lnSpcReduction="10000"/>
          </a:bodyPr>
          <a:lstStyle/>
          <a:p>
            <a:r>
              <a:rPr lang="en-AU" dirty="0" smtClean="0"/>
              <a:t>The ASEAN HRD included one of its ESC Rights: </a:t>
            </a:r>
          </a:p>
          <a:p>
            <a:pPr lvl="1"/>
            <a:endParaRPr lang="en-AU" dirty="0" smtClean="0"/>
          </a:p>
          <a:p>
            <a:pPr>
              <a:buNone/>
            </a:pPr>
            <a:r>
              <a:rPr lang="en-AU" dirty="0" smtClean="0"/>
              <a:t>28. Every person has the right to an adequate standard of living for himself or herself and his or her family including:</a:t>
            </a:r>
            <a:br>
              <a:rPr lang="en-AU" dirty="0" smtClean="0"/>
            </a:br>
            <a:r>
              <a:rPr lang="en-AU" dirty="0" smtClean="0"/>
              <a:t>……;</a:t>
            </a:r>
            <a:br>
              <a:rPr lang="en-AU" dirty="0" smtClean="0"/>
            </a:br>
            <a:r>
              <a:rPr lang="en-AU" dirty="0" err="1" smtClean="0"/>
              <a:t>e</a:t>
            </a:r>
            <a:r>
              <a:rPr lang="en-AU" dirty="0" smtClean="0"/>
              <a:t>. The right to safe drinking water and sanitation;</a:t>
            </a:r>
            <a:br>
              <a:rPr lang="en-AU" dirty="0" smtClean="0"/>
            </a:br>
            <a:r>
              <a:rPr lang="en-AU" dirty="0" err="1" smtClean="0"/>
              <a:t>f</a:t>
            </a:r>
            <a:r>
              <a:rPr lang="en-AU" dirty="0" smtClean="0"/>
              <a:t>. The right to a safe, clean and sustainable environment.</a:t>
            </a:r>
          </a:p>
          <a:p>
            <a:pPr lvl="1"/>
            <a:endParaRPr lang="en-AU" dirty="0" smtClean="0"/>
          </a:p>
          <a:p>
            <a:pPr>
              <a:buNone/>
            </a:pPr>
            <a:r>
              <a:rPr lang="en-AU" dirty="0" smtClean="0"/>
              <a:t>								</a:t>
            </a:r>
            <a:r>
              <a:rPr lang="en-US" dirty="0" smtClean="0"/>
              <a:t> </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pPr algn="l"/>
            <a:r>
              <a:rPr lang="en-US" sz="3111" b="1" dirty="0" smtClean="0"/>
              <a:t/>
            </a:r>
            <a:br>
              <a:rPr lang="en-US" sz="3111" b="1" dirty="0" smtClean="0"/>
            </a:br>
            <a:r>
              <a:rPr lang="en-US" sz="3111" b="1" dirty="0" smtClean="0"/>
              <a:t/>
            </a:r>
            <a:br>
              <a:rPr lang="en-US" sz="3111" b="1" dirty="0" smtClean="0"/>
            </a:br>
            <a:r>
              <a:rPr lang="en-US" sz="2667" b="1" dirty="0" smtClean="0">
                <a:solidFill>
                  <a:srgbClr val="1F6D09"/>
                </a:solidFill>
                <a:latin typeface="Lucida Grande"/>
                <a:cs typeface="Lucida Grande"/>
              </a:rPr>
              <a:t/>
            </a:r>
            <a:br>
              <a:rPr lang="en-US" sz="2667" b="1" dirty="0" smtClean="0">
                <a:solidFill>
                  <a:srgbClr val="1F6D09"/>
                </a:solidFill>
                <a:latin typeface="Lucida Grande"/>
                <a:cs typeface="Lucida Grande"/>
              </a:rPr>
            </a:br>
            <a:r>
              <a:rPr lang="en-US" sz="2667" dirty="0" smtClean="0"/>
              <a:t/>
            </a:r>
            <a:br>
              <a:rPr lang="en-US" sz="2667" dirty="0" smtClean="0"/>
            </a:br>
            <a:r>
              <a:rPr lang="en-US" sz="2667" dirty="0" smtClean="0"/>
              <a:t/>
            </a:r>
            <a:br>
              <a:rPr lang="en-US" sz="2667" dirty="0" smtClean="0"/>
            </a:br>
            <a:r>
              <a:rPr lang="en-US" b="1" dirty="0" smtClean="0">
                <a:solidFill>
                  <a:srgbClr val="153D07"/>
                </a:solidFill>
                <a:latin typeface="Lucida Grande"/>
                <a:cs typeface="Lucida Grande"/>
              </a:rPr>
              <a:t/>
            </a:r>
            <a:br>
              <a:rPr lang="en-US" b="1" dirty="0" smtClean="0">
                <a:solidFill>
                  <a:srgbClr val="153D07"/>
                </a:solidFill>
                <a:latin typeface="Lucida Grande"/>
                <a:cs typeface="Lucida Grande"/>
              </a:rPr>
            </a:br>
            <a:r>
              <a:rPr lang="en-US" b="1" dirty="0">
                <a:solidFill>
                  <a:srgbClr val="153D07"/>
                </a:solidFill>
                <a:latin typeface="Lucida Grande"/>
                <a:cs typeface="Lucida Grande"/>
              </a:rPr>
              <a:t/>
            </a:r>
            <a:br>
              <a:rPr lang="en-US" b="1" dirty="0">
                <a:solidFill>
                  <a:srgbClr val="153D07"/>
                </a:solidFill>
                <a:latin typeface="Lucida Grande"/>
                <a:cs typeface="Lucida Grande"/>
              </a:rPr>
            </a:br>
            <a:endParaRPr lang="en-US" dirty="0">
              <a:solidFill>
                <a:srgbClr val="153D07"/>
              </a:solidFill>
            </a:endParaRPr>
          </a:p>
        </p:txBody>
      </p:sp>
      <p:sp>
        <p:nvSpPr>
          <p:cNvPr id="4" name="Content Placeholder 3"/>
          <p:cNvSpPr>
            <a:spLocks noGrp="1"/>
          </p:cNvSpPr>
          <p:nvPr>
            <p:ph idx="1"/>
          </p:nvPr>
        </p:nvSpPr>
        <p:spPr/>
        <p:txBody>
          <a:bodyPr/>
          <a:lstStyle/>
          <a:p>
            <a:r>
              <a:rPr lang="en-US" dirty="0" smtClean="0"/>
              <a:t>The aim of </a:t>
            </a:r>
            <a:r>
              <a:rPr lang="en-US" i="1" dirty="0" smtClean="0"/>
              <a:t>Environmental Impact Assessment </a:t>
            </a:r>
            <a:r>
              <a:rPr lang="en-US" dirty="0" smtClean="0"/>
              <a:t>is to promote “sustainable development”.</a:t>
            </a:r>
          </a:p>
          <a:p>
            <a:endParaRPr lang="en-US" dirty="0" smtClean="0"/>
          </a:p>
          <a:p>
            <a:r>
              <a:rPr lang="en-US" i="1" dirty="0" smtClean="0"/>
              <a:t>Sustainable development </a:t>
            </a:r>
            <a:r>
              <a:rPr lang="en-US" dirty="0" smtClean="0"/>
              <a:t>is “development that improves the total quality of life, both now and in the future, in a way that maintains the ecological processes on which life depends”.</a:t>
            </a:r>
          </a:p>
          <a:p>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Chapter-Slide.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2485981"/>
            <a:ext cx="8229600" cy="1143000"/>
          </a:xfrm>
        </p:spPr>
        <p:txBody>
          <a:bodyPr>
            <a:normAutofit/>
          </a:bodyPr>
          <a:lstStyle/>
          <a:p>
            <a:r>
              <a:rPr lang="en-US" b="1" dirty="0" smtClean="0">
                <a:solidFill>
                  <a:schemeClr val="bg1"/>
                </a:solidFill>
                <a:latin typeface="Lucida Grande"/>
                <a:cs typeface="Lucida Grande"/>
              </a:rPr>
              <a:t>Regional Snapshot for EIA</a:t>
            </a:r>
            <a:endParaRPr lang="en-US" b="1" dirty="0">
              <a:solidFill>
                <a:schemeClr val="bg1"/>
              </a:solidFill>
              <a:latin typeface="Lucida Grande"/>
              <a:cs typeface="Lucida Grande"/>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700535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 name="Picture 2" descr="MHB-Slide.jp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normAutofit fontScale="90000"/>
          </a:bodyPr>
          <a:lstStyle/>
          <a:p>
            <a:r>
              <a:rPr lang="en-US" sz="3111" dirty="0" smtClean="0"/>
              <a:t/>
            </a:r>
            <a:br>
              <a:rPr lang="en-US" sz="3111" dirty="0" smtClean="0"/>
            </a:br>
            <a:r>
              <a:rPr lang="en-US" sz="3111" dirty="0" smtClean="0"/>
              <a:t>Lower Mekong Countries</a:t>
            </a:r>
            <a:r>
              <a:rPr lang="en-US" dirty="0" smtClean="0"/>
              <a:t/>
            </a:r>
            <a:br>
              <a:rPr lang="en-US" dirty="0" smtClean="0"/>
            </a:br>
            <a:endParaRPr lang="en-US" dirty="0"/>
          </a:p>
        </p:txBody>
      </p:sp>
      <p:sp>
        <p:nvSpPr>
          <p:cNvPr id="5" name="Content Placeholder 4"/>
          <p:cNvSpPr>
            <a:spLocks noGrp="1"/>
          </p:cNvSpPr>
          <p:nvPr>
            <p:ph idx="1"/>
          </p:nvPr>
        </p:nvSpPr>
        <p:spPr/>
        <p:txBody>
          <a:bodyPr>
            <a:normAutofit/>
          </a:bodyPr>
          <a:lstStyle/>
          <a:p>
            <a:pPr>
              <a:buNone/>
            </a:pPr>
            <a:r>
              <a:rPr lang="en-US" i="1" dirty="0" smtClean="0"/>
              <a:t>	</a:t>
            </a:r>
            <a:endParaRPr lang="en-US" dirty="0" smtClean="0"/>
          </a:p>
          <a:p>
            <a:endParaRPr lang="en-US" dirty="0"/>
          </a:p>
        </p:txBody>
      </p:sp>
      <p:sp>
        <p:nvSpPr>
          <p:cNvPr id="6" name="Text Placeholder 5"/>
          <p:cNvSpPr>
            <a:spLocks noGrp="1"/>
          </p:cNvSpPr>
          <p:nvPr>
            <p:ph type="body" sz="half" idx="2"/>
          </p:nvPr>
        </p:nvSpPr>
        <p:spPr/>
        <p:txBody>
          <a:bodyPr>
            <a:normAutofit lnSpcReduction="10000"/>
          </a:bodyPr>
          <a:lstStyle/>
          <a:p>
            <a:endParaRPr lang="en-US" sz="2000" dirty="0" smtClean="0"/>
          </a:p>
          <a:p>
            <a:r>
              <a:rPr lang="en-US" sz="2000" dirty="0" smtClean="0"/>
              <a:t>Common Issues and Common Needs</a:t>
            </a:r>
          </a:p>
          <a:p>
            <a:endParaRPr lang="en-US" sz="2000" dirty="0" smtClean="0"/>
          </a:p>
          <a:p>
            <a:r>
              <a:rPr lang="en-US" sz="2000" dirty="0" smtClean="0"/>
              <a:t>PACT 2015 Report – highlights the similarities with the EIA procedures in the Lower Mekong. Also identifies some key areas of difference.</a:t>
            </a:r>
          </a:p>
          <a:p>
            <a:endParaRPr lang="en-US" sz="2000" dirty="0" smtClean="0"/>
          </a:p>
          <a:p>
            <a:r>
              <a:rPr lang="en-US" sz="2000" dirty="0" smtClean="0"/>
              <a:t>ASEAN Economic Community requires regional integration and common approaches. </a:t>
            </a:r>
            <a:endParaRPr lang="en-AU" sz="2000" dirty="0" smtClean="0"/>
          </a:p>
          <a:p>
            <a:endParaRPr lang="en-US" dirty="0"/>
          </a:p>
        </p:txBody>
      </p:sp>
      <p:pic>
        <p:nvPicPr>
          <p:cNvPr id="7" name="Picture 6" descr="Screen Shot 2015-09-04 at 9.54.27 am.png"/>
          <p:cNvPicPr>
            <a:picLocks noChangeAspect="1"/>
          </p:cNvPicPr>
          <p:nvPr/>
        </p:nvPicPr>
        <p:blipFill>
          <a:blip r:embed="rId3"/>
          <a:stretch>
            <a:fillRect/>
          </a:stretch>
        </p:blipFill>
        <p:spPr>
          <a:xfrm>
            <a:off x="4198412" y="0"/>
            <a:ext cx="4945588" cy="6858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9175550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sz="half" idx="4294967295"/>
          </p:nvPr>
        </p:nvGraphicFramePr>
        <p:xfrm>
          <a:off x="-2" y="103658"/>
          <a:ext cx="8875060" cy="6669963"/>
        </p:xfrm>
        <a:graphic>
          <a:graphicData uri="http://schemas.openxmlformats.org/drawingml/2006/table">
            <a:tbl>
              <a:tblPr firstRow="1" bandRow="1">
                <a:tableStyleId>{5C22544A-7EE6-4342-B048-85BDC9FD1C3A}</a:tableStyleId>
              </a:tblPr>
              <a:tblGrid>
                <a:gridCol w="2218765"/>
                <a:gridCol w="2218765"/>
                <a:gridCol w="2218765"/>
                <a:gridCol w="2218765"/>
              </a:tblGrid>
              <a:tr h="1088371">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a:p>
                  </a:txBody>
                  <a:tcPr/>
                </a:tc>
              </a:tr>
              <a:tr h="1088371">
                <a:tc>
                  <a:txBody>
                    <a:bodyPr/>
                    <a:lstStyle/>
                    <a:p>
                      <a:endParaRPr lang="en-US"/>
                    </a:p>
                  </a:txBody>
                  <a:tcPr/>
                </a:tc>
                <a:tc>
                  <a:txBody>
                    <a:bodyPr/>
                    <a:lstStyle/>
                    <a:p>
                      <a:r>
                        <a:rPr lang="en-US" sz="1400" dirty="0" smtClean="0"/>
                        <a:t>Less that 5% of projects fully comply with EIA Sub-decree 1999</a:t>
                      </a:r>
                      <a:endParaRPr lang="en-US" sz="1400" dirty="0"/>
                    </a:p>
                  </a:txBody>
                  <a:tcPr/>
                </a:tc>
                <a:tc>
                  <a:txBody>
                    <a:bodyPr/>
                    <a:lstStyle/>
                    <a:p>
                      <a:r>
                        <a:rPr lang="en-US" sz="1400" dirty="0" smtClean="0"/>
                        <a:t>Drafting New EIA</a:t>
                      </a:r>
                      <a:r>
                        <a:rPr lang="en-US" sz="1400" baseline="0" dirty="0" smtClean="0"/>
                        <a:t> Law and Guidelines for Public Participation</a:t>
                      </a:r>
                      <a:endParaRPr lang="en-US" sz="1400" dirty="0"/>
                    </a:p>
                  </a:txBody>
                  <a:tcPr/>
                </a:tc>
                <a:tc>
                  <a:txBody>
                    <a:bodyPr/>
                    <a:lstStyle/>
                    <a:p>
                      <a:r>
                        <a:rPr lang="en-US" sz="1400" dirty="0" smtClean="0"/>
                        <a:t>Registration</a:t>
                      </a:r>
                      <a:r>
                        <a:rPr lang="en-US" sz="1400" baseline="0" dirty="0" smtClean="0"/>
                        <a:t> of Experts, EIA Review Committee</a:t>
                      </a:r>
                      <a:endParaRPr lang="en-US" sz="1400" dirty="0"/>
                    </a:p>
                  </a:txBody>
                  <a:tcPr/>
                </a:tc>
              </a:tr>
              <a:tr h="1088371">
                <a:tc>
                  <a:txBody>
                    <a:bodyPr/>
                    <a:lstStyle/>
                    <a:p>
                      <a:endParaRPr lang="en-US" dirty="0"/>
                    </a:p>
                  </a:txBody>
                  <a:tcPr/>
                </a:tc>
                <a:tc>
                  <a:txBody>
                    <a:bodyPr/>
                    <a:lstStyle/>
                    <a:p>
                      <a:r>
                        <a:rPr lang="en-US" sz="1400" dirty="0" smtClean="0"/>
                        <a:t>Many changes to the EIA laws since 2010, EIA Decree replaced.</a:t>
                      </a:r>
                      <a:endParaRPr lang="en-US" sz="1400" dirty="0"/>
                    </a:p>
                  </a:txBody>
                  <a:tcPr/>
                </a:tc>
                <a:tc>
                  <a:txBody>
                    <a:bodyPr/>
                    <a:lstStyle/>
                    <a:p>
                      <a:r>
                        <a:rPr lang="en-US" sz="1400" dirty="0" smtClean="0"/>
                        <a:t>Ministerial Instructions on EIA and IEE has been promulgated in 2013</a:t>
                      </a:r>
                      <a:endParaRPr lang="en-US" sz="1400" dirty="0"/>
                    </a:p>
                  </a:txBody>
                  <a:tcPr/>
                </a:tc>
                <a:tc>
                  <a:txBody>
                    <a:bodyPr/>
                    <a:lstStyle/>
                    <a:p>
                      <a:r>
                        <a:rPr lang="en-US" sz="1400" dirty="0" smtClean="0"/>
                        <a:t>Redrafting EIA Guidelines</a:t>
                      </a:r>
                      <a:endParaRPr lang="en-US" sz="1400" dirty="0"/>
                    </a:p>
                  </a:txBody>
                  <a:tcPr/>
                </a:tc>
              </a:tr>
              <a:tr h="1088371">
                <a:tc>
                  <a:txBody>
                    <a:bodyPr/>
                    <a:lstStyle/>
                    <a:p>
                      <a:endParaRPr lang="en-US" dirty="0"/>
                    </a:p>
                  </a:txBody>
                  <a:tcPr/>
                </a:tc>
                <a:tc>
                  <a:txBody>
                    <a:bodyPr/>
                    <a:lstStyle/>
                    <a:p>
                      <a:r>
                        <a:rPr lang="en-US" sz="1400" dirty="0" smtClean="0"/>
                        <a:t>Environmental Protection Law 2012</a:t>
                      </a:r>
                    </a:p>
                    <a:p>
                      <a:r>
                        <a:rPr lang="en-US" sz="1400" dirty="0" smtClean="0"/>
                        <a:t>Foreign Investment Law 2012 and Rules require ESIA</a:t>
                      </a:r>
                    </a:p>
                    <a:p>
                      <a:endParaRPr lang="en-US" sz="1400" dirty="0"/>
                    </a:p>
                  </a:txBody>
                  <a:tcPr/>
                </a:tc>
                <a:tc>
                  <a:txBody>
                    <a:bodyPr/>
                    <a:lstStyle/>
                    <a:p>
                      <a:r>
                        <a:rPr lang="en-US" sz="1400" dirty="0" smtClean="0"/>
                        <a:t>Environmental Impact Assessment Procedure (draft)</a:t>
                      </a:r>
                    </a:p>
                    <a:p>
                      <a:endParaRPr lang="en-US" sz="1400" dirty="0"/>
                    </a:p>
                  </a:txBody>
                  <a:tcPr/>
                </a:tc>
                <a:tc>
                  <a:txBody>
                    <a:bodyPr/>
                    <a:lstStyle/>
                    <a:p>
                      <a:r>
                        <a:rPr lang="en-US" sz="1400" dirty="0" smtClean="0"/>
                        <a:t>Development of Draft Environmental Quality Standards.</a:t>
                      </a:r>
                      <a:endParaRPr lang="en-US" sz="1400" dirty="0"/>
                    </a:p>
                  </a:txBody>
                  <a:tcPr/>
                </a:tc>
              </a:tr>
              <a:tr h="1088371">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National Environmental Quality</a:t>
                      </a:r>
                      <a:r>
                        <a:rPr lang="en-US" sz="1400" baseline="0" dirty="0" smtClean="0"/>
                        <a:t> Act 1992</a:t>
                      </a:r>
                      <a:r>
                        <a:rPr lang="en-US" sz="1400" dirty="0" smtClean="0"/>
                        <a:t>, </a:t>
                      </a:r>
                    </a:p>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EIA Notification 2009</a:t>
                      </a:r>
                    </a:p>
                    <a:p>
                      <a:endParaRPr lang="en-US" sz="1400" dirty="0"/>
                    </a:p>
                  </a:txBody>
                  <a:tcPr/>
                </a:tc>
                <a:tc>
                  <a:txBody>
                    <a:bodyPr/>
                    <a:lstStyle/>
                    <a:p>
                      <a:r>
                        <a:rPr lang="en-US" sz="1400" dirty="0" smtClean="0"/>
                        <a:t>Currently draft Review of Thai EIA Law</a:t>
                      </a:r>
                      <a:endParaRPr lang="en-US" sz="1400"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dirty="0" smtClean="0"/>
                        <a:t>SAC has recently ruled that public participation rights are part of the natural law of Thailand. </a:t>
                      </a:r>
                    </a:p>
                    <a:p>
                      <a:endParaRPr lang="en-US" sz="1400" dirty="0"/>
                    </a:p>
                  </a:txBody>
                  <a:tcPr/>
                </a:tc>
              </a:tr>
              <a:tr h="1088371">
                <a:tc>
                  <a:txBody>
                    <a:bodyPr/>
                    <a:lstStyle/>
                    <a:p>
                      <a:endParaRPr lang="en-US" dirty="0"/>
                    </a:p>
                  </a:txBody>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400" smtClean="0"/>
                        <a:t>Major amendments in 2014 to </a:t>
                      </a:r>
                      <a:r>
                        <a:rPr lang="en-US" sz="1400" dirty="0" smtClean="0"/>
                        <a:t>Environmental Protection Law and EIA and SEA</a:t>
                      </a:r>
                      <a:r>
                        <a:rPr lang="en-US" sz="1400" smtClean="0"/>
                        <a:t>. </a:t>
                      </a:r>
                    </a:p>
                    <a:p>
                      <a:endParaRPr lang="en-US" sz="1400" dirty="0"/>
                    </a:p>
                  </a:txBody>
                  <a:tcPr/>
                </a:tc>
                <a:tc>
                  <a:txBody>
                    <a:bodyPr/>
                    <a:lstStyle/>
                    <a:p>
                      <a:r>
                        <a:rPr lang="en-US" sz="1400" dirty="0" smtClean="0"/>
                        <a:t>Increasing focus on environmental compliance and enforcement.</a:t>
                      </a:r>
                      <a:endParaRPr lang="en-US" sz="1400" dirty="0"/>
                    </a:p>
                  </a:txBody>
                  <a:tcPr/>
                </a:tc>
                <a:tc>
                  <a:txBody>
                    <a:bodyPr/>
                    <a:lstStyle/>
                    <a:p>
                      <a:r>
                        <a:rPr lang="en-US" sz="1400" dirty="0" smtClean="0"/>
                        <a:t>Criminal</a:t>
                      </a:r>
                      <a:r>
                        <a:rPr lang="en-US" sz="1400" baseline="0" dirty="0" smtClean="0"/>
                        <a:t> Code review including environmental crimes</a:t>
                      </a:r>
                      <a:endParaRPr lang="en-US" sz="1400" dirty="0"/>
                    </a:p>
                  </a:txBody>
                  <a:tcPr/>
                </a:tc>
              </a:tr>
            </a:tbl>
          </a:graphicData>
        </a:graphic>
      </p:graphicFrame>
      <p:pic>
        <p:nvPicPr>
          <p:cNvPr id="8" name="Content Placeholder 6" descr="cambodian-flag-large.gif"/>
          <p:cNvPicPr>
            <a:picLocks noChangeAspect="1"/>
          </p:cNvPicPr>
          <p:nvPr/>
        </p:nvPicPr>
        <p:blipFill>
          <a:blip r:embed="rId3"/>
          <a:srcRect t="-45471" b="-45471"/>
          <a:stretch>
            <a:fillRect/>
          </a:stretch>
        </p:blipFill>
        <p:spPr>
          <a:xfrm>
            <a:off x="304239" y="866588"/>
            <a:ext cx="1399055" cy="1709836"/>
          </a:xfrm>
          <a:prstGeom prst="rect">
            <a:avLst/>
          </a:prstGeom>
        </p:spPr>
      </p:pic>
      <p:pic>
        <p:nvPicPr>
          <p:cNvPr id="10" name="Content Placeholder 4" descr="1280px-Flag_of_Thailand.svg.png"/>
          <p:cNvPicPr>
            <a:picLocks noChangeAspect="1"/>
          </p:cNvPicPr>
          <p:nvPr/>
        </p:nvPicPr>
        <p:blipFill>
          <a:blip r:embed="rId4"/>
          <a:srcRect t="-41688" b="-41688"/>
          <a:stretch>
            <a:fillRect/>
          </a:stretch>
        </p:blipFill>
        <p:spPr>
          <a:xfrm>
            <a:off x="304240" y="4183582"/>
            <a:ext cx="1446670" cy="1768029"/>
          </a:xfrm>
          <a:prstGeom prst="rect">
            <a:avLst/>
          </a:prstGeom>
        </p:spPr>
      </p:pic>
      <p:pic>
        <p:nvPicPr>
          <p:cNvPr id="11" name="Content Placeholder 4" descr="Flag_of_Myanmar.svg.png"/>
          <p:cNvPicPr>
            <a:picLocks noChangeAspect="1"/>
          </p:cNvPicPr>
          <p:nvPr/>
        </p:nvPicPr>
        <p:blipFill>
          <a:blip r:embed="rId5"/>
          <a:srcRect t="-41652" b="-41652"/>
          <a:stretch>
            <a:fillRect/>
          </a:stretch>
        </p:blipFill>
        <p:spPr>
          <a:xfrm>
            <a:off x="304239" y="3024659"/>
            <a:ext cx="1449476" cy="1771457"/>
          </a:xfrm>
          <a:prstGeom prst="rect">
            <a:avLst/>
          </a:prstGeom>
        </p:spPr>
      </p:pic>
      <p:pic>
        <p:nvPicPr>
          <p:cNvPr id="12" name="Content Placeholder 4" descr="Unknown-1.jpeg"/>
          <p:cNvPicPr>
            <a:picLocks noChangeAspect="1"/>
          </p:cNvPicPr>
          <p:nvPr/>
        </p:nvPicPr>
        <p:blipFill>
          <a:blip r:embed="rId6"/>
          <a:srcRect t="-36900" b="-36900"/>
          <a:stretch>
            <a:fillRect/>
          </a:stretch>
        </p:blipFill>
        <p:spPr>
          <a:xfrm>
            <a:off x="324779" y="5374177"/>
            <a:ext cx="1399054" cy="1709835"/>
          </a:xfrm>
          <a:prstGeom prst="rect">
            <a:avLst/>
          </a:prstGeom>
        </p:spPr>
      </p:pic>
      <p:pic>
        <p:nvPicPr>
          <p:cNvPr id="13" name="Content Placeholder 4" descr="Flag_of_Laos.svg.png"/>
          <p:cNvPicPr>
            <a:picLocks noChangeAspect="1"/>
          </p:cNvPicPr>
          <p:nvPr/>
        </p:nvPicPr>
        <p:blipFill>
          <a:blip r:embed="rId7"/>
          <a:srcRect t="-41688" b="-41688"/>
          <a:stretch>
            <a:fillRect/>
          </a:stretch>
        </p:blipFill>
        <p:spPr>
          <a:xfrm>
            <a:off x="304239" y="1969323"/>
            <a:ext cx="1399055" cy="1709837"/>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Rectangle 2"/>
          <p:cNvSpPr/>
          <p:nvPr/>
        </p:nvSpPr>
        <p:spPr>
          <a:xfrm>
            <a:off x="673854" y="2967335"/>
            <a:ext cx="8012946" cy="954107"/>
          </a:xfrm>
          <a:prstGeom prst="rect">
            <a:avLst/>
          </a:prstGeom>
        </p:spPr>
        <p:txBody>
          <a:bodyPr wrap="square">
            <a:spAutoFit/>
          </a:bodyPr>
          <a:lstStyle/>
          <a:p>
            <a:r>
              <a:rPr lang="en-US" sz="2800" dirty="0" err="1" smtClean="0"/>
              <a:t>http://www.pactworld.org/sites/default/files/local-updates-files/MPE_Mekong_EIA_Briefing_Final.pdf</a:t>
            </a:r>
            <a:endParaRPr lang="en-US" sz="2800" dirty="0"/>
          </a:p>
        </p:txBody>
      </p:sp>
      <p:pic>
        <p:nvPicPr>
          <p:cNvPr id="4" name="Content Placeholder 3" descr="MPE logo white with tagline.jpg"/>
          <p:cNvPicPr>
            <a:picLocks noChangeAspect="1"/>
          </p:cNvPicPr>
          <p:nvPr/>
        </p:nvPicPr>
        <p:blipFill>
          <a:blip r:embed="rId2"/>
          <a:srcRect t="-13833" b="-13833"/>
          <a:stretch>
            <a:fillRect/>
          </a:stretch>
        </p:blipFill>
        <p:spPr>
          <a:xfrm>
            <a:off x="4066773" y="141167"/>
            <a:ext cx="2797545" cy="1538542"/>
          </a:xfrm>
          <a:prstGeom prst="rect">
            <a:avLst/>
          </a:prstGeom>
        </p:spPr>
      </p:pic>
      <p:pic>
        <p:nvPicPr>
          <p:cNvPr id="5" name="Picture 4" descr="1c. MOSAIC Logo with TAGLINE for PRINT - Horizontal JPG - Copy.jpg"/>
          <p:cNvPicPr>
            <a:picLocks noChangeAspect="1"/>
          </p:cNvPicPr>
          <p:nvPr/>
        </p:nvPicPr>
        <p:blipFill>
          <a:blip r:embed="rId3"/>
          <a:stretch>
            <a:fillRect/>
          </a:stretch>
        </p:blipFill>
        <p:spPr>
          <a:xfrm>
            <a:off x="7075966" y="139768"/>
            <a:ext cx="1985439" cy="1435568"/>
          </a:xfrm>
          <a:prstGeom prst="rect">
            <a:avLst/>
          </a:prstGeom>
        </p:spPr>
      </p:pic>
      <p:pic>
        <p:nvPicPr>
          <p:cNvPr id="6" name="Picture 5" descr="USAID logo Horizontal_large.bmp"/>
          <p:cNvPicPr>
            <a:picLocks noChangeAspect="1"/>
          </p:cNvPicPr>
          <p:nvPr/>
        </p:nvPicPr>
        <p:blipFill>
          <a:blip r:embed="rId4"/>
          <a:stretch>
            <a:fillRect/>
          </a:stretch>
        </p:blipFill>
        <p:spPr>
          <a:xfrm>
            <a:off x="-326835" y="4731"/>
            <a:ext cx="4393608" cy="1696096"/>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9842</TotalTime>
  <Words>2525</Words>
  <Application>Microsoft Macintosh PowerPoint</Application>
  <PresentationFormat>On-screen Show (4:3)</PresentationFormat>
  <Paragraphs>188</Paragraphs>
  <Slides>33</Slides>
  <Notes>16</Notes>
  <HiddenSlides>0</HiddenSlides>
  <MMClips>0</MMClips>
  <ScaleCrop>false</ScaleCrop>
  <HeadingPairs>
    <vt:vector size="4" baseType="variant">
      <vt:variant>
        <vt:lpstr>Design Template</vt:lpstr>
      </vt:variant>
      <vt:variant>
        <vt:i4>1</vt:i4>
      </vt:variant>
      <vt:variant>
        <vt:lpstr>Slide Titles</vt:lpstr>
      </vt:variant>
      <vt:variant>
        <vt:i4>33</vt:i4>
      </vt:variant>
    </vt:vector>
  </HeadingPairs>
  <TitlesOfParts>
    <vt:vector size="34" baseType="lpstr">
      <vt:lpstr>Office Theme</vt:lpstr>
      <vt:lpstr>   AICHR Workshop Mandalay, Myanmar 26-27 September 2015      Hanoi, 4 May 2015</vt:lpstr>
      <vt:lpstr> Session 2: EIA Designing Tools for ASEAN  Regional EIA Snapshot Regional and international Models for ASEAN    </vt:lpstr>
      <vt:lpstr>ASEAN Charter – December 2008</vt:lpstr>
      <vt:lpstr>ASEAN Human Rights Declaration 2012</vt:lpstr>
      <vt:lpstr>       </vt:lpstr>
      <vt:lpstr>Regional Snapshot for EIA</vt:lpstr>
      <vt:lpstr> Lower Mekong Countries </vt:lpstr>
      <vt:lpstr>Slide 8</vt:lpstr>
      <vt:lpstr>Slide 9</vt:lpstr>
      <vt:lpstr>Regional and International EIA cooperation models</vt:lpstr>
      <vt:lpstr>1992 Rio Declaration on Environment and Development</vt:lpstr>
      <vt:lpstr>1992 Rio Declaration on Environment and Development</vt:lpstr>
      <vt:lpstr>Slide 13</vt:lpstr>
      <vt:lpstr>    UN Economic Commission for Europe (UN ECE)     </vt:lpstr>
      <vt:lpstr>       </vt:lpstr>
      <vt:lpstr>45 Parties to the ESPOO Convention</vt:lpstr>
      <vt:lpstr>       </vt:lpstr>
      <vt:lpstr>       </vt:lpstr>
      <vt:lpstr>Slide 19</vt:lpstr>
      <vt:lpstr>Aarhus Convention</vt:lpstr>
      <vt:lpstr>    NAFTA (1992) – North American Agreement  on Environmental Cooperation (1993)    </vt:lpstr>
      <vt:lpstr>Slide 22</vt:lpstr>
      <vt:lpstr>    ASEAN Member Country Regional Agreements    </vt:lpstr>
      <vt:lpstr>    ASEAN Member Country Regional Agreements    </vt:lpstr>
      <vt:lpstr>Slide 25</vt:lpstr>
      <vt:lpstr>    Mekong River Agreement 1995    </vt:lpstr>
      <vt:lpstr>Slide 27</vt:lpstr>
      <vt:lpstr>    Mekong River Commission draft 2002, revised 2009.    </vt:lpstr>
      <vt:lpstr>Slide 29</vt:lpstr>
      <vt:lpstr>   Is it time for a ASEAN Framework Agreement on EIA?   </vt:lpstr>
      <vt:lpstr>   Is it time for a ASEAN Framework Agreement on EIA?   </vt:lpstr>
      <vt:lpstr>Slide 32</vt:lpstr>
      <vt:lpstr>Slide 33</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ENVIRONMENTAL CRIME IN VIETNAM</dc:title>
  <dc:creator>Chris Chun</dc:creator>
  <cp:lastModifiedBy>Matthew Baird</cp:lastModifiedBy>
  <cp:revision>79</cp:revision>
  <dcterms:created xsi:type="dcterms:W3CDTF">2015-09-26T00:47:34Z</dcterms:created>
  <dcterms:modified xsi:type="dcterms:W3CDTF">2015-09-26T05:05:12Z</dcterms:modified>
</cp:coreProperties>
</file>